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7" r:id="rId2"/>
    <p:sldId id="312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7" r:id="rId11"/>
    <p:sldId id="325" r:id="rId12"/>
    <p:sldId id="326" r:id="rId13"/>
    <p:sldId id="328" r:id="rId14"/>
    <p:sldId id="329" r:id="rId15"/>
    <p:sldId id="330" r:id="rId16"/>
    <p:sldId id="33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4EF343-53DA-4E1D-A462-564B98B316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C4090D-B625-4001-A93C-B198C03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1182" y="900333"/>
            <a:ext cx="10846190" cy="1938992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Алгоритм выбора профессии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системе </a:t>
            </a:r>
            <a:r>
              <a:rPr lang="ru-RU" sz="4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работы школы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861774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4. Что надо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функции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i="1" dirty="0" smtClean="0"/>
              <a:t>Заместитель директора по НМР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проведение педагогических советов, производственных совещаний по проблеме профильного и профессионального самоопределения старшеклассников;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организация участия одаренных детей в предметных олимпиадах разного уровня;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организация системы повышения квалификации классных руководителей (</a:t>
            </a:r>
            <a:r>
              <a:rPr lang="ru-RU" dirty="0" err="1" smtClean="0"/>
              <a:t>тьюторов</a:t>
            </a:r>
            <a:r>
              <a:rPr lang="ru-RU" dirty="0" smtClean="0"/>
              <a:t>, кураторов), учителей-предметников, школьного психолога по проблеме самоопределения учащихся;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Совет по профориентации: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отслеживает ситуацию на  рынке труда;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взаимодействует с ЦЗН;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создаёт </a:t>
            </a:r>
            <a:r>
              <a:rPr lang="ru-RU" dirty="0" err="1" smtClean="0"/>
              <a:t>справочно</a:t>
            </a:r>
            <a:r>
              <a:rPr lang="ru-RU" dirty="0" smtClean="0"/>
              <a:t> – информационный материал;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классифицирует профессии;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err="1" smtClean="0"/>
              <a:t>профконсультирует</a:t>
            </a:r>
            <a:r>
              <a:rPr lang="ru-RU" dirty="0" smtClean="0"/>
              <a:t>, проводит тренинги, классные часы, игры;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просвещает педагогов и родителей.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8554" y="351692"/>
            <a:ext cx="11443446" cy="889474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4. Что надо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функции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600" b="1" i="1" dirty="0" smtClean="0"/>
              <a:t>Учителя начальных классов: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 показывают учащимся роль труда в жизни человека;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привлекают учащихся к выполнению трудовых дел;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организуют ознакомительные экскурсии учащихся на предприятия;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 проводят встречи с представителями различных профессий;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вовлекают учащихся в различные виды учебно-познавательной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учат работе по формированию портфолио.</a:t>
            </a:r>
          </a:p>
          <a:p>
            <a:r>
              <a:rPr lang="ru-RU" sz="1600" b="1" i="1" dirty="0" smtClean="0"/>
              <a:t>Классный руководитель:</a:t>
            </a:r>
            <a:r>
              <a:rPr lang="ru-RU" sz="16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организует индивидуальные и групповые </a:t>
            </a:r>
            <a:r>
              <a:rPr lang="ru-RU" sz="1600" dirty="0" err="1" smtClean="0"/>
              <a:t>профориентационные</a:t>
            </a:r>
            <a:r>
              <a:rPr lang="ru-RU" sz="1600" dirty="0" smtClean="0"/>
              <a:t> беседы, диспуты, конференции;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проводит педагогическую диагностику способностей;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помогает обучающемуся проектировать индивидуальную образовательную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организует посещение учащимися дней открытых дверей в вузах и средних профессиональных учебных заведениях;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организует тематические и комплексные экскурсии учащихся на предприятия;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проводит родительские собрания по проблеме формирования готовности учащихся к профильному и профессиональному самоопределению;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организует встречи учащихся с выпускниками школы — студентами вузов, средних профессиональных учебных заведений.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861774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4. Что надо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функции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i="1" dirty="0" smtClean="0"/>
              <a:t>Учителя - предметники: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способствуют развитию познавательного интереса, творческой направленности личности школьников, используя разнообразные методы и средства4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обеспечивают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направленность уроков, формируют у учащихся </a:t>
            </a:r>
            <a:r>
              <a:rPr lang="ru-RU" dirty="0" err="1" smtClean="0"/>
              <a:t>общетрудовые</a:t>
            </a:r>
            <a:r>
              <a:rPr lang="ru-RU" dirty="0" smtClean="0"/>
              <a:t>, профессионально важные навыки;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способствуют формированию у школьников адекватной самооценки;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проводят наблюдения по выявлению склонностей и способностей учащихся;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адаптируют учебные программы в зависимости от профиля класса, особенностей учащихся.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Социальный педагог: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оказывает педагогическую поддержку детям группы риска в процессе их профессионального и жизненного самоопределения;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осуществляет консультации учащихся по социальным вопросам;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оказывает помощь классному руководителю в анализе и оценке социальных факторов, затрудняющих процесс самоопределения школьника.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944874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4. Что надо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функции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i="1" dirty="0" smtClean="0"/>
              <a:t>Педагог-психолог проводит: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профпросвещение;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профдиагностику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профконсультирование</a:t>
            </a:r>
            <a:r>
              <a:rPr lang="ru-RU" dirty="0" smtClean="0"/>
              <a:t>.</a:t>
            </a:r>
          </a:p>
          <a:p>
            <a:endParaRPr lang="ru-RU" b="1" i="1" dirty="0" smtClean="0"/>
          </a:p>
          <a:p>
            <a:r>
              <a:rPr lang="ru-RU" b="1" i="1" dirty="0" smtClean="0"/>
              <a:t>Медицинский работник: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используя разнообразные формы, методы, средства, способствует формированию у школьников установки на здоровый образ жизни;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проводит с учащимися беседы о взаимосвязи успешности профессиональной карьеры и здоровья человека;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оказывает консультации по проблеме влияния состояния здоровья на профессиональную карьеру;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оказывает помощь классному руководителю, школьному психологу и социальному педагогу в анализе деятельности учащихся.</a:t>
            </a:r>
          </a:p>
          <a:p>
            <a:r>
              <a:rPr lang="ru-RU" b="1" i="1" dirty="0" smtClean="0"/>
              <a:t>Родители: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оказывают содействие в выборе профессии, рода занятий и работы (организуют экскурсии по своей специальности, помогают собрать информацию о профессиях).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97257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5. Как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формы и методы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Индивидуальные:                                 Групповые: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консультация;                                      - консультация;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беседа;                                                - беседа;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диагностика;                                       - диагностика;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др.                                                      - тренинги;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 профессиональные пробы;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 профессиональные практики;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-деловые игры;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 проекты;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 экскурсии;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- и др.</a:t>
            </a:r>
          </a:p>
          <a:p>
            <a:endParaRPr lang="ru-RU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Коллективные: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проекты;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творческие дела;</a:t>
            </a:r>
          </a:p>
          <a:p>
            <a:pPr>
              <a:buFontTx/>
              <a:buChar char="-"/>
            </a:pPr>
            <a:r>
              <a:rPr lang="ru-RU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профсборы</a:t>
            </a:r>
            <a:endParaRPr lang="ru-RU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др.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520142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6. Что получилось?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Результат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/>
              <a:t>Портрет выпускника: </a:t>
            </a:r>
          </a:p>
          <a:p>
            <a:r>
              <a:rPr lang="ru-RU" dirty="0" smtClean="0"/>
              <a:t>востребованный, мотивированный на образование и самообразование, подготовленный  к осознанному выбору профессии и ориентирующийся в мире профессий, готовый к построению личной профессиональной перспективы и планов, </a:t>
            </a:r>
            <a:r>
              <a:rPr lang="ru-RU" dirty="0" err="1" smtClean="0"/>
              <a:t>понимающийо</a:t>
            </a:r>
            <a:r>
              <a:rPr lang="ru-RU" dirty="0" smtClean="0"/>
              <a:t> значение профессиональной деятельности для человека в интересах устойчивого развития общества и экономики.</a:t>
            </a: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61247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endParaRPr lang="ru-RU" sz="5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endParaRPr lang="ru-RU" sz="540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5400" smtClean="0">
                <a:solidFill>
                  <a:srgbClr val="002060"/>
                </a:solidFill>
                <a:latin typeface="Arial Black" panose="020B0A04020102020204" pitchFamily="34" charset="0"/>
              </a:rPr>
              <a:t>Спасибо </a:t>
            </a:r>
            <a:r>
              <a:rPr lang="ru-RU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 внимание!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6860" y="1102659"/>
            <a:ext cx="11443446" cy="2492990"/>
          </a:xfrm>
          <a:prstGeom prst="rect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Алгоритм - </a:t>
            </a:r>
            <a:r>
              <a:rPr lang="ru-RU" sz="3600" dirty="0" smtClean="0"/>
              <a:t>это последовательность действий, которая направлена на достижение окончательного решения проблемы наиболее оптимальными и эффективными способами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6860" y="258597"/>
            <a:ext cx="11443446" cy="723274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1. Для кого?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оптантов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b="1" dirty="0" smtClean="0"/>
              <a:t>ФГОС НОО: </a:t>
            </a:r>
            <a:r>
              <a:rPr lang="ru-RU" sz="2000" dirty="0" smtClean="0"/>
              <a:t>готовность и способность обучающихся к саморазвитию,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ФГОС ООО:  </a:t>
            </a:r>
            <a:r>
              <a:rPr lang="ru-RU" sz="2000" dirty="0" smtClean="0"/>
              <a:t>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познанию,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ФГОС СОО: </a:t>
            </a:r>
            <a:r>
              <a:rPr lang="ru-RU" sz="2000" dirty="0" smtClean="0"/>
              <a:t>готовность и способность к образованию, в том числе самообразованию, на протяжении всей жизни; сознательное отношение к непрерывному образованию как условию успешной профессиональной и общественной деятельности.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984738"/>
            <a:ext cx="11443446" cy="470898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2. Для чего?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цель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1-4 классы</a:t>
            </a: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5-9 классы</a:t>
            </a: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10-11 классы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09490"/>
            <a:ext cx="11443446" cy="200054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2. Для чего?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цель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057" y="1685780"/>
            <a:ext cx="11443446" cy="347787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/>
              <a:t>1-4 классы: </a:t>
            </a:r>
          </a:p>
          <a:p>
            <a:pPr fontAlgn="base"/>
            <a:r>
              <a:rPr lang="ru-RU" sz="2400" dirty="0" smtClean="0"/>
              <a:t>Цель - формирование у младших школьников ценностного отношения к труду, понимание его роли в жизни человека и в обществе; развитие интереса  к учебно-познавательной деятельности, основанной на посильной практической включенности в различные ее виды (социальную, трудовую, игровую, исследовательскую).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09490"/>
            <a:ext cx="11443446" cy="200054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2. Для чего?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цель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057" y="1165275"/>
            <a:ext cx="11443446" cy="64325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/>
              <a:t>5-9 классы: </a:t>
            </a:r>
            <a:endParaRPr lang="ru-RU" sz="2400" dirty="0" smtClean="0"/>
          </a:p>
          <a:p>
            <a:pPr fontAlgn="base"/>
            <a:r>
              <a:rPr lang="ru-RU" sz="2400" b="1" dirty="0" smtClean="0"/>
              <a:t>5-7 классы:</a:t>
            </a:r>
          </a:p>
          <a:p>
            <a:pPr fontAlgn="base"/>
            <a:r>
              <a:rPr lang="ru-RU" sz="2400" dirty="0" smtClean="0"/>
              <a:t>Цель - развитие у школьников личностного интереса к профессиональной деятельности, представления о собственных интересах и возможностях; 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экономике, культуре. </a:t>
            </a:r>
          </a:p>
          <a:p>
            <a:pPr fontAlgn="base"/>
            <a:r>
              <a:rPr lang="ru-RU" sz="2400" b="1" dirty="0" smtClean="0"/>
              <a:t>8-9 классы:</a:t>
            </a:r>
          </a:p>
          <a:p>
            <a:pPr fontAlgn="base"/>
            <a:r>
              <a:rPr lang="ru-RU" sz="2400" dirty="0" smtClean="0"/>
              <a:t>Цель </a:t>
            </a:r>
            <a:r>
              <a:rPr lang="ru-RU" sz="2400" b="1" dirty="0" smtClean="0"/>
              <a:t>- </a:t>
            </a:r>
            <a:r>
              <a:rPr lang="ru-RU" sz="2400" dirty="0" smtClean="0"/>
              <a:t>уточнение образовательного запроса в ходе факультативных занятий и других курсов по выбору; групповое и индивидуальное консультирование с целью выявления и формирования адекватного принятия решения о выборе профиля обучения; формирование образовательного запроса, соответствующего интересам и способностям, ценностным ориентациям.</a:t>
            </a:r>
            <a:endParaRPr lang="ru-RU" sz="2400" b="1" dirty="0" smtClean="0"/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09490"/>
            <a:ext cx="11443446" cy="200054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2. Для чего?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цель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057" y="1685780"/>
            <a:ext cx="11443446" cy="458587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/>
              <a:t>10-11 классы: </a:t>
            </a:r>
          </a:p>
          <a:p>
            <a:pPr fontAlgn="base"/>
            <a:r>
              <a:rPr lang="ru-RU" sz="2400" dirty="0" smtClean="0"/>
              <a:t>Цель - формирование у обучающихся сознательного отношения к непрерывному образованию как условию успешной профессиональной и общественной деятельности; формирование готовности и способности к совершению осознанного выбора будущей профессии и возможностей реализации собственных жизненных планов; формирование отношения к профессиональной деятельности как возможности участия в решении личных, общественных, государственных, общенациональных проблем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984738"/>
            <a:ext cx="11443446" cy="689419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3. Кто?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Директор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Заместители директора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Совет по профориентации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Учителя начальных классов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Классные руководители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Учителя-предметники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Социальный педагог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Педагог-психолог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Медицинский работник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Родители 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6482"/>
            <a:ext cx="10650071" cy="336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928" y="379828"/>
            <a:ext cx="11443446" cy="97257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ШАГ 4. Что надо делать?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Определяем функции субъектов </a:t>
            </a:r>
            <a:r>
              <a:rPr lang="ru-RU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профориентационной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деятельности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pPr marL="342900" indent="-342900"/>
            <a:r>
              <a:rPr lang="ru-RU" b="1" i="1" dirty="0" smtClean="0"/>
              <a:t>Директор</a:t>
            </a:r>
            <a:r>
              <a:rPr lang="ru-RU" dirty="0" smtClean="0"/>
              <a:t> - контролирует работу субъектов по сопровождению профессиональной ориентации школьников  в образовательном учреждении.</a:t>
            </a:r>
          </a:p>
          <a:p>
            <a:r>
              <a:rPr lang="ru-RU" b="1" i="1" dirty="0" smtClean="0"/>
              <a:t>Заместитель директора по УВР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планирование работы педагогического коллектива;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осуществление анализа и коррекции деятельности педагогического коллектива по данному;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осуществление контролирующих функций работы классных руководителей (</a:t>
            </a:r>
            <a:r>
              <a:rPr lang="ru-RU" dirty="0" err="1" smtClean="0"/>
              <a:t>тьюторов</a:t>
            </a:r>
            <a:r>
              <a:rPr lang="ru-RU" dirty="0" smtClean="0"/>
              <a:t>, кураторов), учителей-предметников, школьного психолога по проблеме профильного и профессионального самоопределения учащихся;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организация занятий учащихся в сети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курирование преподавания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курсов.</a:t>
            </a:r>
          </a:p>
          <a:p>
            <a:r>
              <a:rPr lang="ru-RU" b="1" i="1" dirty="0" smtClean="0"/>
              <a:t>Заместитель директора по ВР: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выработка стратегии взаимодействия субъектов, ответственных за педагогическую поддержку самоопределения школьников с целью согласования и координации их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поддержание связей общеобразовательного учреждения с социальными партнерами, влияющими на самоопределение учащихся основной и старшей школы;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создание ученических производственных бригад, организация летней трудовой практики.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647</TotalTime>
  <Words>780</Words>
  <Application>Microsoft Office PowerPoint</Application>
  <PresentationFormat>Произвольный</PresentationFormat>
  <Paragraphs>271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Введенская Нина Семеновна</dc:creator>
  <cp:lastModifiedBy>Директор</cp:lastModifiedBy>
  <cp:revision>62</cp:revision>
  <dcterms:created xsi:type="dcterms:W3CDTF">2020-02-04T01:57:04Z</dcterms:created>
  <dcterms:modified xsi:type="dcterms:W3CDTF">2020-04-24T00:01:21Z</dcterms:modified>
</cp:coreProperties>
</file>