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89" r:id="rId3"/>
    <p:sldId id="290" r:id="rId4"/>
    <p:sldId id="268" r:id="rId5"/>
    <p:sldId id="270" r:id="rId6"/>
    <p:sldId id="283" r:id="rId7"/>
    <p:sldId id="300" r:id="rId8"/>
    <p:sldId id="301" r:id="rId9"/>
    <p:sldId id="291" r:id="rId10"/>
    <p:sldId id="299" r:id="rId11"/>
    <p:sldId id="297" r:id="rId12"/>
    <p:sldId id="298" r:id="rId13"/>
    <p:sldId id="292" r:id="rId14"/>
    <p:sldId id="267"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99"/>
    <a:srgbClr val="FFFF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55" autoAdjust="0"/>
    <p:restoredTop sz="94670" autoAdjust="0"/>
  </p:normalViewPr>
  <p:slideViewPr>
    <p:cSldViewPr>
      <p:cViewPr varScale="1">
        <p:scale>
          <a:sx n="110" d="100"/>
          <a:sy n="110" d="100"/>
        </p:scale>
        <p:origin x="-18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04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0EB4477-FE41-437B-8DAD-8EDD7D71EFBA}" type="datetimeFigureOut">
              <a:rPr lang="ru-RU"/>
              <a:pPr/>
              <a:t>05.06.2020</a:t>
            </a:fld>
            <a:endParaRPr lang="ru-RU"/>
          </a:p>
        </p:txBody>
      </p:sp>
      <p:sp>
        <p:nvSpPr>
          <p:cNvPr id="204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27962C-D991-4DEC-8E63-27623A0F8213}" type="slidenum">
              <a:rPr lang="ru-RU"/>
              <a:pPr/>
              <a:t>‹#›</a:t>
            </a:fld>
            <a:endParaRPr lang="ru-RU"/>
          </a:p>
        </p:txBody>
      </p:sp>
    </p:spTree>
    <p:extLst>
      <p:ext uri="{BB962C8B-B14F-4D97-AF65-F5344CB8AC3E}">
        <p14:creationId xmlns:p14="http://schemas.microsoft.com/office/powerpoint/2010/main" val="231857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E0C052C3-00C5-416D-8AA3-1B3EBDA8BD21}" type="datetimeFigureOut">
              <a:rPr lang="ru-RU"/>
              <a:pPr/>
              <a:t>05.06.2020</a:t>
            </a:fld>
            <a:endParaRPr lang="ru-RU"/>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5570EB9-E3D8-4D7E-83DC-669AF6C1CD52}" type="slidenum">
              <a:rPr lang="ru-RU"/>
              <a:pPr/>
              <a:t>‹#›</a:t>
            </a:fld>
            <a:endParaRPr lang="ru-RU"/>
          </a:p>
        </p:txBody>
      </p:sp>
    </p:spTree>
    <p:extLst>
      <p:ext uri="{BB962C8B-B14F-4D97-AF65-F5344CB8AC3E}">
        <p14:creationId xmlns:p14="http://schemas.microsoft.com/office/powerpoint/2010/main" val="14657683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5A8F396-F1A2-4A18-A5BB-A6A985AF3E5B}"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9CB716F-9F08-49BF-AB93-5DF37FD56DD9}"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67FC914-DF0D-418E-BFFD-6EB569F738DA}" type="slidenum">
              <a:rPr lang="es-ES"/>
              <a:pPr>
                <a:defRPr/>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7" name="Номер слайда 6"/>
          <p:cNvSpPr>
            <a:spLocks noGrp="1"/>
          </p:cNvSpPr>
          <p:nvPr>
            <p:ph type="sldNum" sz="quarter" idx="12"/>
          </p:nvPr>
        </p:nvSpPr>
        <p:spPr>
          <a:xfrm>
            <a:off x="6553200" y="6245225"/>
            <a:ext cx="2133600" cy="476250"/>
          </a:xfrm>
        </p:spPr>
        <p:txBody>
          <a:bodyPr/>
          <a:lstStyle>
            <a:lvl1pPr>
              <a:defRPr smtClean="0"/>
            </a:lvl1pPr>
          </a:lstStyle>
          <a:p>
            <a:pPr>
              <a:defRPr/>
            </a:pPr>
            <a:fld id="{F53FF04F-4C87-4C05-AC2E-7C0D0C044309}"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8139C1E-9D89-449B-BB56-B66948231D47}"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7F47B3-ED03-4084-9856-D024A76360E2}"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1D36443-3623-47A6-9375-A21D0F280093}"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880573D-80BD-4C49-9A6B-5BBDD5942D0B}"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AAA5CF1-54D0-4717-AF87-F7918945D425}"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8C3063D-E458-434D-96D4-1BA0C18A2E98}"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82CE246-1EEC-478C-9EFB-540150600538}"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1987525-3A26-4BE0-9926-04A8A249E09F}"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02F8FDD-AB55-40EE-8573-038C7E6BDBDC}"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du.irkutsk.ru/"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vangard.ru/rus/private/cards/sovmest/shkolnaya_karta/" TargetMode="External"/><Relationship Id="rId2" Type="http://schemas.openxmlformats.org/officeDocument/2006/relationships/hyperlink" Target="http://www.avangard.ru/" TargetMode="External"/><Relationship Id="rId1" Type="http://schemas.openxmlformats.org/officeDocument/2006/relationships/slideLayout" Target="../slideLayouts/slideLayout2.xml"/><Relationship Id="rId4" Type="http://schemas.openxmlformats.org/officeDocument/2006/relationships/hyperlink" Target="https://www.avangard.ru/rus/private/discou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vangard.ru/schlCardOrder/?idschool=S43IR" TargetMode="External"/><Relationship Id="rId2" Type="http://schemas.openxmlformats.org/officeDocument/2006/relationships/hyperlink" Target="https://www.avangard.ru/rus/about/atms/irkutsk/"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684213" y="260350"/>
            <a:ext cx="7843837" cy="3600450"/>
          </a:xfrm>
        </p:spPr>
        <p:txBody>
          <a:bodyPr/>
          <a:lstStyle/>
          <a:p>
            <a:pPr eaLnBrk="1" hangingPunct="1"/>
            <a:r>
              <a:rPr lang="ru-RU" sz="3200" b="1" dirty="0" smtClean="0"/>
              <a:t>Общешкольное родительское собрание родителей первоклассников</a:t>
            </a:r>
            <a:br>
              <a:rPr lang="ru-RU" sz="3200" b="1" dirty="0" smtClean="0"/>
            </a:br>
            <a:r>
              <a:rPr lang="ru-RU" sz="2400" b="1" dirty="0" smtClean="0"/>
              <a:t>05 июня 2020 года</a:t>
            </a:r>
            <a:br>
              <a:rPr lang="ru-RU" sz="2400" b="1" dirty="0" smtClean="0"/>
            </a:br>
            <a:r>
              <a:rPr lang="ru-RU" sz="2400" b="1" dirty="0"/>
              <a:t/>
            </a:r>
            <a:br>
              <a:rPr lang="ru-RU" sz="2400" b="1" dirty="0"/>
            </a:br>
            <a:r>
              <a:rPr lang="ru-RU" sz="2400" b="1" dirty="0" smtClean="0"/>
              <a:t>Тема «Первый раз в первый класс!»</a:t>
            </a:r>
            <a:endParaRPr lang="es-E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611560" y="260648"/>
            <a:ext cx="8075612" cy="432395"/>
          </a:xfrm>
        </p:spPr>
        <p:txBody>
          <a:bodyPr/>
          <a:lstStyle/>
          <a:p>
            <a:r>
              <a:rPr lang="ru-RU" sz="2000" b="1" dirty="0" smtClean="0"/>
              <a:t>Требования к школьной форме:</a:t>
            </a:r>
          </a:p>
        </p:txBody>
      </p:sp>
      <p:sp>
        <p:nvSpPr>
          <p:cNvPr id="2" name="Прямоугольник 1"/>
          <p:cNvSpPr/>
          <p:nvPr/>
        </p:nvSpPr>
        <p:spPr>
          <a:xfrm>
            <a:off x="179512" y="548680"/>
            <a:ext cx="8640960" cy="6186309"/>
          </a:xfrm>
          <a:prstGeom prst="rect">
            <a:avLst/>
          </a:prstGeom>
        </p:spPr>
        <p:txBody>
          <a:bodyPr wrap="square">
            <a:spAutoFit/>
          </a:bodyPr>
          <a:lstStyle/>
          <a:p>
            <a:r>
              <a:rPr lang="ru-RU" sz="1100" b="1" dirty="0">
                <a:latin typeface="Times New Roman" panose="02020603050405020304" pitchFamily="18" charset="0"/>
                <a:cs typeface="Times New Roman" panose="02020603050405020304" pitchFamily="18" charset="0"/>
              </a:rPr>
              <a:t>Единые педагогические требования к внешнему виду</a:t>
            </a:r>
            <a:endParaRPr lang="ru-RU" sz="1100" dirty="0">
              <a:latin typeface="Times New Roman" panose="02020603050405020304" pitchFamily="18" charset="0"/>
              <a:cs typeface="Times New Roman" panose="02020603050405020304" pitchFamily="18" charset="0"/>
            </a:endParaRPr>
          </a:p>
          <a:p>
            <a:r>
              <a:rPr lang="ru-RU" sz="1100" b="1" dirty="0">
                <a:latin typeface="Times New Roman" panose="02020603050405020304" pitchFamily="18" charset="0"/>
                <a:cs typeface="Times New Roman" panose="02020603050405020304" pitchFamily="18" charset="0"/>
              </a:rPr>
              <a:t> обучающихся МБОУ г. Иркутска СОШ № 43</a:t>
            </a:r>
            <a:endParaRPr lang="ru-RU" sz="1100" dirty="0">
              <a:latin typeface="Times New Roman" panose="02020603050405020304" pitchFamily="18" charset="0"/>
              <a:cs typeface="Times New Roman" panose="02020603050405020304" pitchFamily="18" charset="0"/>
            </a:endParaRPr>
          </a:p>
          <a:p>
            <a:r>
              <a:rPr lang="ru-RU" sz="1100" b="1" dirty="0">
                <a:latin typeface="Times New Roman" panose="02020603050405020304" pitchFamily="18" charset="0"/>
                <a:cs typeface="Times New Roman" panose="02020603050405020304" pitchFamily="18" charset="0"/>
              </a:rPr>
              <a:t> в 2020-2021 учебном году</a:t>
            </a:r>
            <a:endParaRPr lang="ru-RU" sz="1100" dirty="0">
              <a:latin typeface="Times New Roman" panose="02020603050405020304" pitchFamily="18" charset="0"/>
              <a:cs typeface="Times New Roman" panose="02020603050405020304" pitchFamily="18" charset="0"/>
            </a:endParaRPr>
          </a:p>
          <a:p>
            <a:r>
              <a:rPr lang="ru-RU" sz="1100" b="1" dirty="0">
                <a:latin typeface="Times New Roman" panose="02020603050405020304" pitchFamily="18" charset="0"/>
                <a:cs typeface="Times New Roman" panose="02020603050405020304" pitchFamily="18" charset="0"/>
              </a:rPr>
              <a:t>1. Общие требования  к внешнему виду обучающихся</a:t>
            </a:r>
            <a:endParaRPr lang="ru-RU" sz="1100" dirty="0">
              <a:latin typeface="Times New Roman" panose="02020603050405020304" pitchFamily="18" charset="0"/>
              <a:cs typeface="Times New Roman" panose="02020603050405020304" pitchFamily="18" charset="0"/>
            </a:endParaRPr>
          </a:p>
          <a:p>
            <a:r>
              <a:rPr lang="ru-RU" sz="1100" dirty="0">
                <a:latin typeface="Times New Roman" panose="02020603050405020304" pitchFamily="18" charset="0"/>
                <a:cs typeface="Times New Roman" panose="02020603050405020304" pitchFamily="18" charset="0"/>
              </a:rPr>
              <a:t>1.1. Одежда обучающихся   должна соответствовать общепринятым в обществе нормам делового стиля и носить светский характер.</a:t>
            </a:r>
          </a:p>
          <a:p>
            <a:r>
              <a:rPr lang="ru-RU" sz="1100" dirty="0">
                <a:latin typeface="Times New Roman" panose="02020603050405020304" pitchFamily="18" charset="0"/>
                <a:cs typeface="Times New Roman" panose="02020603050405020304" pitchFamily="18" charset="0"/>
              </a:rPr>
              <a:t>1.2. Одежда обучающихся должна соответствовать погоде и месту проведения учебных  и внеурочных занятий, температурному режиму в помещении. </a:t>
            </a:r>
          </a:p>
          <a:p>
            <a:r>
              <a:rPr lang="ru-RU" sz="1100" dirty="0">
                <a:latin typeface="Times New Roman" panose="02020603050405020304" pitchFamily="18" charset="0"/>
                <a:cs typeface="Times New Roman" panose="02020603050405020304" pitchFamily="18" charset="0"/>
              </a:rPr>
              <a:t>1.3.Ученикам школы запрещено находиться в школе в верхней одежде  и  головном  уборе,  за  исключением   случаев  понижения температуры воздуха в помещении школы ниже 8 °С </a:t>
            </a:r>
          </a:p>
          <a:p>
            <a:r>
              <a:rPr lang="ru-RU" sz="1100" dirty="0">
                <a:latin typeface="Times New Roman" panose="02020603050405020304" pitchFamily="18" charset="0"/>
                <a:cs typeface="Times New Roman" panose="02020603050405020304" pitchFamily="18" charset="0"/>
              </a:rPr>
              <a:t>1.4. Обучающимся запрещается ношение в школе обуви и аксессуаров с травмирующей фурнитурой, символикой асоциальных неформальных молодежных объединений, а также пропагандирующие </a:t>
            </a:r>
            <a:r>
              <a:rPr lang="ru-RU" sz="1100" dirty="0" err="1">
                <a:latin typeface="Times New Roman" panose="02020603050405020304" pitchFamily="18" charset="0"/>
                <a:cs typeface="Times New Roman" panose="02020603050405020304" pitchFamily="18" charset="0"/>
              </a:rPr>
              <a:t>психоактивные</a:t>
            </a:r>
            <a:r>
              <a:rPr lang="ru-RU" sz="1100" dirty="0">
                <a:latin typeface="Times New Roman" panose="02020603050405020304" pitchFamily="18" charset="0"/>
                <a:cs typeface="Times New Roman" panose="02020603050405020304" pitchFamily="18" charset="0"/>
              </a:rPr>
              <a:t> вещества и противоправное поведение. </a:t>
            </a:r>
          </a:p>
          <a:p>
            <a:r>
              <a:rPr lang="ru-RU" sz="1100" dirty="0">
                <a:latin typeface="Times New Roman" panose="02020603050405020304" pitchFamily="18" charset="0"/>
                <a:cs typeface="Times New Roman" panose="02020603050405020304" pitchFamily="18" charset="0"/>
              </a:rPr>
              <a:t> 1.5. Общими принципами  создания внешнего вида обучающегося являются аккуратность, опрятность, сдержанность.  </a:t>
            </a:r>
          </a:p>
          <a:p>
            <a:r>
              <a:rPr lang="ru-RU" sz="1100" dirty="0">
                <a:latin typeface="Times New Roman" panose="02020603050405020304" pitchFamily="18" charset="0"/>
                <a:cs typeface="Times New Roman" panose="02020603050405020304" pitchFamily="18" charset="0"/>
              </a:rPr>
              <a:t>1.6 Не допускается  использование в качестве повседневной школьной формы следующих вариантов одежды и обуви:</a:t>
            </a:r>
          </a:p>
          <a:p>
            <a:r>
              <a:rPr lang="ru-RU" sz="1100" dirty="0">
                <a:latin typeface="Times New Roman" panose="02020603050405020304" pitchFamily="18" charset="0"/>
                <a:cs typeface="Times New Roman" panose="02020603050405020304" pitchFamily="18" charset="0"/>
              </a:rPr>
              <a:t>- одежда бельевого стиля;</a:t>
            </a:r>
          </a:p>
          <a:p>
            <a:r>
              <a:rPr lang="ru-RU" sz="1100" dirty="0">
                <a:latin typeface="Times New Roman" panose="02020603050405020304" pitchFamily="18" charset="0"/>
                <a:cs typeface="Times New Roman" panose="02020603050405020304" pitchFamily="18" charset="0"/>
              </a:rPr>
              <a:t>- спортивная одежда (спортивный костюм или его детали);</a:t>
            </a:r>
          </a:p>
          <a:p>
            <a:r>
              <a:rPr lang="ru-RU" sz="1100" dirty="0">
                <a:latin typeface="Times New Roman" panose="02020603050405020304" pitchFamily="18" charset="0"/>
                <a:cs typeface="Times New Roman" panose="02020603050405020304" pitchFamily="18" charset="0"/>
              </a:rPr>
              <a:t>- одежда для активного отдыха (шорты, толстовки, майки и футболки с символикой и т.п.);</a:t>
            </a:r>
          </a:p>
          <a:p>
            <a:r>
              <a:rPr lang="ru-RU" sz="1100" dirty="0">
                <a:latin typeface="Times New Roman" panose="02020603050405020304" pitchFamily="18" charset="0"/>
                <a:cs typeface="Times New Roman" panose="02020603050405020304" pitchFamily="18" charset="0"/>
              </a:rPr>
              <a:t>- пляжная одежда;</a:t>
            </a:r>
          </a:p>
          <a:p>
            <a:r>
              <a:rPr lang="ru-RU" sz="1100" dirty="0">
                <a:latin typeface="Times New Roman" panose="02020603050405020304" pitchFamily="18" charset="0"/>
                <a:cs typeface="Times New Roman" panose="02020603050405020304" pitchFamily="18" charset="0"/>
              </a:rPr>
              <a:t>- мини-юбки;</a:t>
            </a:r>
          </a:p>
          <a:p>
            <a:r>
              <a:rPr lang="ru-RU" sz="1100" dirty="0">
                <a:latin typeface="Times New Roman" panose="02020603050405020304" pitchFamily="18" charset="0"/>
                <a:cs typeface="Times New Roman" panose="02020603050405020304" pitchFamily="18" charset="0"/>
              </a:rPr>
              <a:t>- слишком короткие блузы, открывающие часть живота или спины;</a:t>
            </a:r>
          </a:p>
          <a:p>
            <a:r>
              <a:rPr lang="ru-RU" sz="1100" dirty="0">
                <a:latin typeface="Times New Roman" panose="02020603050405020304" pitchFamily="18" charset="0"/>
                <a:cs typeface="Times New Roman" panose="02020603050405020304" pitchFamily="18" charset="0"/>
              </a:rPr>
              <a:t>- сильно облегающие (обтягивающие) фигуру брюки, юбки;</a:t>
            </a:r>
          </a:p>
          <a:p>
            <a:r>
              <a:rPr lang="ru-RU" sz="1100" dirty="0">
                <a:latin typeface="Times New Roman" panose="02020603050405020304" pitchFamily="18" charset="0"/>
                <a:cs typeface="Times New Roman" panose="02020603050405020304" pitchFamily="18" charset="0"/>
              </a:rPr>
              <a:t>- майки и блузки без рукавов; </a:t>
            </a:r>
          </a:p>
          <a:p>
            <a:r>
              <a:rPr lang="ru-RU" sz="1100" dirty="0">
                <a:latin typeface="Times New Roman" panose="02020603050405020304" pitchFamily="18" charset="0"/>
                <a:cs typeface="Times New Roman" panose="02020603050405020304" pitchFamily="18" charset="0"/>
              </a:rPr>
              <a:t>- декольтированные блузы (заметно нижнее белье);</a:t>
            </a:r>
          </a:p>
          <a:p>
            <a:r>
              <a:rPr lang="ru-RU" sz="1100" dirty="0">
                <a:latin typeface="Times New Roman" panose="02020603050405020304" pitchFamily="18" charset="0"/>
                <a:cs typeface="Times New Roman" panose="02020603050405020304" pitchFamily="18" charset="0"/>
              </a:rPr>
              <a:t>- спортивная обувь;</a:t>
            </a:r>
          </a:p>
          <a:p>
            <a:r>
              <a:rPr lang="ru-RU" sz="1100" dirty="0">
                <a:latin typeface="Times New Roman" panose="02020603050405020304" pitchFamily="18" charset="0"/>
                <a:cs typeface="Times New Roman" panose="02020603050405020304" pitchFamily="18" charset="0"/>
              </a:rPr>
              <a:t>- пляжная обувь (шлепанцы и тапочки);</a:t>
            </a:r>
          </a:p>
          <a:p>
            <a:r>
              <a:rPr lang="ru-RU" sz="1100" dirty="0">
                <a:latin typeface="Times New Roman" panose="02020603050405020304" pitchFamily="18" charset="0"/>
                <a:cs typeface="Times New Roman" panose="02020603050405020304" pitchFamily="18" charset="0"/>
              </a:rPr>
              <a:t>- массивная обувь на высокой платформе;</a:t>
            </a:r>
          </a:p>
          <a:p>
            <a:r>
              <a:rPr lang="ru-RU" sz="1100" dirty="0">
                <a:latin typeface="Times New Roman" panose="02020603050405020304" pitchFamily="18" charset="0"/>
                <a:cs typeface="Times New Roman" panose="02020603050405020304" pitchFamily="18" charset="0"/>
              </a:rPr>
              <a:t>- вечерние туфли (с бантами, перьями, крупными стразами, яркой вышивкой, из блестящих   тканей и т.п.);</a:t>
            </a:r>
          </a:p>
          <a:p>
            <a:r>
              <a:rPr lang="ru-RU" sz="1100" dirty="0">
                <a:latin typeface="Times New Roman" panose="02020603050405020304" pitchFamily="18" charset="0"/>
                <a:cs typeface="Times New Roman" panose="02020603050405020304" pitchFamily="18" charset="0"/>
              </a:rPr>
              <a:t>- туфли на чрезмерно высоком каблуке (допустимая высота каблука для девочек не более 5 см). </a:t>
            </a:r>
          </a:p>
          <a:p>
            <a:r>
              <a:rPr lang="ru-RU" sz="1100" dirty="0">
                <a:latin typeface="Times New Roman" panose="02020603050405020304" pitchFamily="18" charset="0"/>
                <a:cs typeface="Times New Roman" panose="02020603050405020304" pitchFamily="18" charset="0"/>
              </a:rPr>
              <a:t>1.7. Для  всех обучающихся обязательна аккуратная деловая прическа. Запрещается  окрашивание волос в яркие,  неестественные оттенки, экстравагантные стрижки и прически. </a:t>
            </a:r>
          </a:p>
          <a:p>
            <a:r>
              <a:rPr lang="ru-RU" sz="1100" dirty="0">
                <a:latin typeface="Times New Roman" panose="02020603050405020304" pitchFamily="18" charset="0"/>
                <a:cs typeface="Times New Roman" panose="02020603050405020304" pitchFamily="18" charset="0"/>
              </a:rPr>
              <a:t>У девочек и девушек длинные и средней длины волосы собраны в пучок или косу, прибраны заколками (распущенные волосы не допускаются).  </a:t>
            </a:r>
          </a:p>
          <a:p>
            <a:r>
              <a:rPr lang="ru-RU" sz="1100" dirty="0">
                <a:latin typeface="Times New Roman" panose="02020603050405020304" pitchFamily="18" charset="0"/>
                <a:cs typeface="Times New Roman" panose="02020603050405020304" pitchFamily="18" charset="0"/>
              </a:rPr>
              <a:t>У мальчиков и юношей классическая короткая стрижка (длинные волосы не допускаются). </a:t>
            </a:r>
          </a:p>
          <a:p>
            <a:r>
              <a:rPr lang="ru-RU" sz="1100" dirty="0">
                <a:latin typeface="Times New Roman" panose="02020603050405020304" pitchFamily="18" charset="0"/>
                <a:cs typeface="Times New Roman" panose="02020603050405020304" pitchFamily="18" charset="0"/>
              </a:rPr>
              <a:t>1.8. Не разрешаются массивные украшения (массивные броши, кулоны, кольца, серьги).</a:t>
            </a:r>
          </a:p>
          <a:p>
            <a:r>
              <a:rPr lang="ru-RU" sz="1100" dirty="0">
                <a:latin typeface="Times New Roman" panose="02020603050405020304" pitchFamily="18" charset="0"/>
                <a:cs typeface="Times New Roman" panose="02020603050405020304" pitchFamily="18" charset="0"/>
              </a:rPr>
              <a:t>У девочек и девушек в ушах не более одной пары сережек. Мальчикам и юношам ношение сережек запрещается. </a:t>
            </a:r>
          </a:p>
          <a:p>
            <a:r>
              <a:rPr lang="ru-RU" sz="1100" dirty="0">
                <a:latin typeface="Times New Roman" panose="02020603050405020304" pitchFamily="18" charset="0"/>
                <a:cs typeface="Times New Roman" panose="02020603050405020304" pitchFamily="18" charset="0"/>
              </a:rPr>
              <a:t>1.9  Не разрешаются яркий макияж, маникюр, пирсинг.</a:t>
            </a:r>
          </a:p>
          <a:p>
            <a:r>
              <a:rPr lang="ru-RU" sz="1100" dirty="0">
                <a:latin typeface="Times New Roman" panose="02020603050405020304" pitchFamily="18" charset="0"/>
                <a:cs typeface="Times New Roman" panose="02020603050405020304" pitchFamily="18" charset="0"/>
              </a:rPr>
              <a:t>У девушек ногти средней длины, маникюр – бесцветный или  с использованием лака светлых тонов без рисунков, наклеек и страз. </a:t>
            </a:r>
            <a:r>
              <a:rPr lang="ru-RU" sz="1100" b="1" dirty="0">
                <a:latin typeface="Times New Roman" panose="02020603050405020304" pitchFamily="18" charset="0"/>
                <a:cs typeface="Times New Roman" panose="02020603050405020304" pitchFamily="18" charset="0"/>
              </a:rPr>
              <a:t> </a:t>
            </a:r>
            <a:endParaRPr lang="ru-RU" sz="1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395536" y="260648"/>
            <a:ext cx="8291264" cy="5544616"/>
          </a:xfrm>
        </p:spPr>
        <p:txBody>
          <a:bodyPr/>
          <a:lstStyle/>
          <a:p>
            <a:pPr algn="l"/>
            <a:r>
              <a:rPr lang="ru-RU" sz="1200" b="1" dirty="0"/>
              <a:t>2. Школьная форма обучающихся.</a:t>
            </a:r>
            <a:r>
              <a:rPr lang="ru-RU" sz="1200" dirty="0"/>
              <a:t/>
            </a:r>
            <a:br>
              <a:rPr lang="ru-RU" sz="1200" dirty="0"/>
            </a:br>
            <a:r>
              <a:rPr lang="ru-RU" sz="1200" dirty="0"/>
              <a:t>2.1. Форма обучающихся МБОУ СОШ № 43 подразделяется на повседневную, парадную и спортивную.</a:t>
            </a:r>
            <a:br>
              <a:rPr lang="ru-RU" sz="1200" dirty="0"/>
            </a:br>
            <a:r>
              <a:rPr lang="ru-RU" sz="1200" dirty="0"/>
              <a:t>2.2.</a:t>
            </a:r>
            <a:r>
              <a:rPr lang="ru-RU" sz="1200" u="sng" dirty="0"/>
              <a:t>Повседневная школьная форма:</a:t>
            </a:r>
            <a:r>
              <a:rPr lang="ru-RU" sz="1200" dirty="0"/>
              <a:t/>
            </a:r>
            <a:br>
              <a:rPr lang="ru-RU" sz="1200" dirty="0"/>
            </a:br>
            <a:r>
              <a:rPr lang="ru-RU" sz="1200" dirty="0"/>
              <a:t>- для мальчиков и юношей 1 - 11 классов - деловой костюм:  пиджак и  брюки классического покроя синего цвета, (не допускаются сильно облегающие, обтягивающие фигуру), сорочка голубого цвета без рисунка, галстук синего цвета со школьной </a:t>
            </a:r>
            <a:r>
              <a:rPr lang="ru-RU" sz="1200" dirty="0" smtClean="0"/>
              <a:t>символикой</a:t>
            </a:r>
            <a:r>
              <a:rPr lang="en-US" sz="1200" dirty="0" smtClean="0"/>
              <a:t> (</a:t>
            </a:r>
            <a:r>
              <a:rPr lang="ru-RU" sz="1200" dirty="0" smtClean="0"/>
              <a:t>заказывается через классных руководителей после 20 августа </a:t>
            </a:r>
            <a:r>
              <a:rPr lang="ru-RU" sz="1200" smtClean="0"/>
              <a:t>2020 года</a:t>
            </a:r>
            <a:r>
              <a:rPr lang="en-US" sz="1200" smtClean="0"/>
              <a:t>)</a:t>
            </a:r>
            <a:r>
              <a:rPr lang="ru-RU" sz="1200" dirty="0" smtClean="0"/>
              <a:t>, </a:t>
            </a:r>
            <a:r>
              <a:rPr lang="ru-RU" sz="1200" dirty="0"/>
              <a:t>ремень. Обувь: классические темные туфли.</a:t>
            </a:r>
            <a:br>
              <a:rPr lang="ru-RU" sz="1200" dirty="0"/>
            </a:br>
            <a:r>
              <a:rPr lang="ru-RU" sz="1200" dirty="0"/>
              <a:t> - для девочек и девушек 1-11 классов - юбка синего цвета, (длина   не выше 5 см от верхней границы колена и не ниже середины голени); брюки синего цвета классического покроя. Допускаются платье, сарафан, костюм – жакет или жилет, юбка или брюки классического кроя синего цвета. Блузка классического рубашечного  кроя с воротником голубого цвета без рисунка, галстук синего цвета со школьной символикой, колготы  (однотонные, без рисунков и узоров). Обувь: туфли на устойчивом каблуке не выше 5 см.</a:t>
            </a:r>
            <a:br>
              <a:rPr lang="ru-RU" sz="1200" dirty="0"/>
            </a:br>
            <a:r>
              <a:rPr lang="ru-RU" sz="1200" dirty="0"/>
              <a:t>2.3. </a:t>
            </a:r>
            <a:r>
              <a:rPr lang="ru-RU" sz="1200" u="sng" dirty="0"/>
              <a:t>Парадная  школьная форма.</a:t>
            </a:r>
            <a:r>
              <a:rPr lang="ru-RU" sz="1200" dirty="0"/>
              <a:t/>
            </a:r>
            <a:br>
              <a:rPr lang="ru-RU" sz="1200" dirty="0"/>
            </a:br>
            <a:r>
              <a:rPr lang="ru-RU" sz="1200" dirty="0"/>
              <a:t>Парадная школьная форма используется обучающимися в дни проведения праздников, торжественных линеек и мероприятий.</a:t>
            </a:r>
            <a:br>
              <a:rPr lang="ru-RU" sz="1200" dirty="0"/>
            </a:br>
            <a:r>
              <a:rPr lang="ru-RU" sz="1200" dirty="0"/>
              <a:t>Для мальчиков и юношей парадная школьная одежда состоит из повседневной школьной одежды, дополненной белой  сорочкой и галстуком.</a:t>
            </a:r>
            <a:br>
              <a:rPr lang="ru-RU" sz="1200" dirty="0"/>
            </a:br>
            <a:r>
              <a:rPr lang="ru-RU" sz="1200" dirty="0"/>
              <a:t>Для девочек и девушек парадная школьная одежда состоит из  повседневной школьной одежды, дополненной белой  блузкой классического кроя с воротником.</a:t>
            </a:r>
            <a:br>
              <a:rPr lang="ru-RU" sz="1200" dirty="0"/>
            </a:br>
            <a:r>
              <a:rPr lang="ru-RU" sz="1200" dirty="0"/>
              <a:t>2.4. </a:t>
            </a:r>
            <a:r>
              <a:rPr lang="ru-RU" sz="1200" u="sng" dirty="0"/>
              <a:t>Спортивная школьная форма</a:t>
            </a:r>
            <a:r>
              <a:rPr lang="ru-RU" sz="1200" dirty="0"/>
              <a:t>.</a:t>
            </a:r>
            <a:br>
              <a:rPr lang="ru-RU" sz="1200" dirty="0"/>
            </a:br>
            <a:r>
              <a:rPr lang="ru-RU" sz="1200" dirty="0"/>
              <a:t>Спортивная школьная форма  предназначена только для уроков физической культуры и на время проведения спортивных праздников, соревнований. Спортивная форма</a:t>
            </a:r>
            <a:r>
              <a:rPr lang="ru-RU" sz="1200" b="1" dirty="0"/>
              <a:t> </a:t>
            </a:r>
            <a:r>
              <a:rPr lang="ru-RU" sz="1200" dirty="0"/>
              <a:t>включает футболку, спортивные шорты или спортивные брюки, или спортивный костюм. Спортивная обувь: кроссовки или кеды.   Форма должна соответствовать погоде и месту проведения физкультурных занятий.</a:t>
            </a:r>
            <a:br>
              <a:rPr lang="ru-RU" sz="1200" dirty="0"/>
            </a:br>
            <a:endParaRPr lang="ru-RU"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500034" y="214290"/>
            <a:ext cx="8186766" cy="6072229"/>
          </a:xfrm>
        </p:spPr>
        <p:txBody>
          <a:bodyPr/>
          <a:lstStyle/>
          <a:p>
            <a:r>
              <a:rPr lang="ru-RU" sz="2800" dirty="0" smtClean="0"/>
              <a:t>3. Вопросы.</a:t>
            </a:r>
            <a:br>
              <a:rPr lang="ru-RU" sz="2800" dirty="0" smtClean="0"/>
            </a:br>
            <a:r>
              <a:rPr lang="ru-RU" sz="2800" dirty="0"/>
              <a:t/>
            </a:r>
            <a:br>
              <a:rPr lang="ru-RU" sz="2800" dirty="0"/>
            </a:br>
            <a:r>
              <a:rPr lang="ru-RU" sz="2000" dirty="0" smtClean="0"/>
              <a:t>По всем возникшим вопросам вы можете:</a:t>
            </a:r>
            <a:br>
              <a:rPr lang="ru-RU" sz="2000" dirty="0" smtClean="0"/>
            </a:br>
            <a:r>
              <a:rPr lang="ru-RU" sz="2000" dirty="0" smtClean="0"/>
              <a:t>1. Позвонить по телефону 32-81-18.</a:t>
            </a:r>
            <a:br>
              <a:rPr lang="ru-RU" sz="2000" dirty="0" smtClean="0"/>
            </a:br>
            <a:r>
              <a:rPr lang="ru-RU" sz="2000" dirty="0" smtClean="0"/>
              <a:t>2. Задать вопрос директору на сайте образовательной организации (school43.irk.ru).</a:t>
            </a:r>
            <a:br>
              <a:rPr lang="ru-RU" sz="2000" dirty="0" smtClean="0"/>
            </a:br>
            <a:r>
              <a:rPr lang="ru-RU" sz="2000" dirty="0" smtClean="0"/>
              <a:t>3.</a:t>
            </a:r>
            <a:r>
              <a:rPr lang="ru-RU" sz="2000" dirty="0"/>
              <a:t> Задать вопрос директору </a:t>
            </a:r>
            <a:r>
              <a:rPr lang="ru-RU" sz="2000" dirty="0" smtClean="0"/>
              <a:t>по электронной почте (</a:t>
            </a:r>
            <a:r>
              <a:rPr lang="en-US" sz="2000" dirty="0"/>
              <a:t>school</a:t>
            </a:r>
            <a:r>
              <a:rPr lang="ru-RU" sz="2000" dirty="0"/>
              <a:t>43@</a:t>
            </a:r>
            <a:r>
              <a:rPr lang="en-US" sz="2000" dirty="0"/>
              <a:t>inbox</a:t>
            </a:r>
            <a:r>
              <a:rPr lang="ru-RU" sz="2000" dirty="0"/>
              <a:t>.</a:t>
            </a:r>
            <a:r>
              <a:rPr lang="en-US" sz="2000" dirty="0" err="1" smtClean="0"/>
              <a:t>ru</a:t>
            </a:r>
            <a:r>
              <a:rPr lang="ru-RU" sz="2000" dirty="0" smtClean="0"/>
              <a:t>).</a:t>
            </a:r>
            <a:br>
              <a:rPr lang="ru-RU" sz="2000" dirty="0" smtClean="0"/>
            </a:br>
            <a:r>
              <a:rPr lang="ru-RU" sz="2000" dirty="0"/>
              <a:t/>
            </a:r>
            <a:br>
              <a:rPr lang="ru-RU" sz="2000" dirty="0"/>
            </a:br>
            <a:r>
              <a:rPr lang="ru-RU" sz="2000" dirty="0" smtClean="0"/>
              <a:t>Также вся </a:t>
            </a:r>
            <a:r>
              <a:rPr lang="ru-RU" sz="2000" smtClean="0"/>
              <a:t>информация дублируется </a:t>
            </a:r>
            <a:r>
              <a:rPr lang="ru-RU" sz="2000" dirty="0" smtClean="0"/>
              <a:t>на сайте образовательной организации в новостях и в разделе «Для учащихся и родителей».</a:t>
            </a:r>
            <a:r>
              <a:rPr lang="ru-RU" sz="2000" dirty="0"/>
              <a:t/>
            </a:r>
            <a:br>
              <a:rPr lang="ru-RU" sz="2000" dirty="0"/>
            </a:br>
            <a:endParaRPr lang="ru-RU"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468313" y="1773238"/>
            <a:ext cx="8229600" cy="1143000"/>
          </a:xfrm>
        </p:spPr>
        <p:txBody>
          <a:bodyPr/>
          <a:lstStyle/>
          <a:p>
            <a:r>
              <a:rPr lang="ru-RU" dirty="0" smtClean="0"/>
              <a:t>5. Разное.</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idx="4294967295"/>
          </p:nvPr>
        </p:nvSpPr>
        <p:spPr>
          <a:xfrm>
            <a:off x="684213" y="1412875"/>
            <a:ext cx="7843837" cy="2376488"/>
          </a:xfrm>
        </p:spPr>
        <p:txBody>
          <a:bodyPr/>
          <a:lstStyle/>
          <a:p>
            <a:pPr eaLnBrk="1" hangingPunct="1"/>
            <a:r>
              <a:rPr lang="ru-RU" sz="3600" b="1" smtClean="0"/>
              <a:t>Спасибо за внимание!</a:t>
            </a:r>
            <a:r>
              <a:rPr lang="ru-RU" sz="2800" smtClean="0"/>
              <a:t> </a:t>
            </a:r>
            <a:endParaRPr lang="es-ES" sz="4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Rectangle 6"/>
          <p:cNvSpPr>
            <a:spLocks noGrp="1" noChangeArrowheads="1"/>
          </p:cNvSpPr>
          <p:nvPr>
            <p:ph type="title"/>
          </p:nvPr>
        </p:nvSpPr>
        <p:spPr/>
        <p:txBody>
          <a:bodyPr/>
          <a:lstStyle/>
          <a:p>
            <a:r>
              <a:rPr lang="ru-RU" smtClean="0"/>
              <a:t>Повестка:</a:t>
            </a:r>
          </a:p>
        </p:txBody>
      </p:sp>
      <p:sp>
        <p:nvSpPr>
          <p:cNvPr id="101383" name="Rectangle 7"/>
          <p:cNvSpPr>
            <a:spLocks noGrp="1" noChangeArrowheads="1"/>
          </p:cNvSpPr>
          <p:nvPr>
            <p:ph type="body" idx="1"/>
          </p:nvPr>
        </p:nvSpPr>
        <p:spPr>
          <a:xfrm>
            <a:off x="468313" y="1341438"/>
            <a:ext cx="8229600" cy="4525962"/>
          </a:xfrm>
        </p:spPr>
        <p:txBody>
          <a:bodyPr/>
          <a:lstStyle/>
          <a:p>
            <a:pPr marL="609600" indent="-609600">
              <a:buFontTx/>
              <a:buAutoNum type="arabicPeriod"/>
            </a:pPr>
            <a:r>
              <a:rPr lang="ru-RU" sz="2400" dirty="0" smtClean="0"/>
              <a:t>Краткая презентация образовательной организации</a:t>
            </a:r>
          </a:p>
          <a:p>
            <a:pPr marL="609600" indent="-609600">
              <a:buFontTx/>
              <a:buAutoNum type="arabicPeriod"/>
            </a:pPr>
            <a:endParaRPr lang="ru-RU" sz="2400" dirty="0" smtClean="0"/>
          </a:p>
          <a:p>
            <a:pPr marL="609600" indent="-609600">
              <a:buFontTx/>
              <a:buAutoNum type="arabicPeriod"/>
            </a:pPr>
            <a:r>
              <a:rPr lang="ru-RU" sz="2400" dirty="0" smtClean="0"/>
              <a:t>Особенности </a:t>
            </a:r>
            <a:r>
              <a:rPr lang="ru-RU" sz="2400" dirty="0"/>
              <a:t>организации образовательного процесса на уровне начального общего </a:t>
            </a:r>
            <a:r>
              <a:rPr lang="ru-RU" sz="2400" dirty="0" smtClean="0"/>
              <a:t>образования.</a:t>
            </a:r>
          </a:p>
          <a:p>
            <a:pPr marL="609600" indent="-609600">
              <a:buFontTx/>
              <a:buAutoNum type="arabicPeriod"/>
            </a:pPr>
            <a:endParaRPr lang="ru-RU" sz="2400" dirty="0" smtClean="0"/>
          </a:p>
          <a:p>
            <a:pPr marL="609600" indent="-609600">
              <a:buFontTx/>
              <a:buNone/>
            </a:pPr>
            <a:r>
              <a:rPr lang="ru-RU" sz="2400" dirty="0" smtClean="0"/>
              <a:t>3.   Вопросы.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a:xfrm>
            <a:off x="323528" y="260648"/>
            <a:ext cx="8291513" cy="1137965"/>
          </a:xfrm>
        </p:spPr>
        <p:txBody>
          <a:bodyPr/>
          <a:lstStyle/>
          <a:p>
            <a:pPr marL="609600" indent="-609600"/>
            <a:r>
              <a:rPr lang="ru-RU" sz="2000" b="1" dirty="0"/>
              <a:t>1</a:t>
            </a:r>
            <a:r>
              <a:rPr lang="ru-RU" sz="2000" b="1" dirty="0" smtClean="0"/>
              <a:t>. Краткая презентация </a:t>
            </a:r>
            <a:r>
              <a:rPr lang="ru-RU" sz="2000" b="1" dirty="0"/>
              <a:t>образовательной организации</a:t>
            </a:r>
          </a:p>
        </p:txBody>
      </p:sp>
      <p:sp>
        <p:nvSpPr>
          <p:cNvPr id="2" name="Rectangle 1"/>
          <p:cNvSpPr>
            <a:spLocks noChangeArrowheads="1"/>
          </p:cNvSpPr>
          <p:nvPr/>
        </p:nvSpPr>
        <p:spPr bwMode="auto">
          <a:xfrm>
            <a:off x="141459" y="980728"/>
            <a:ext cx="867210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42900">
              <a:tabLst>
                <a:tab pos="269875" algn="l"/>
              </a:tabLst>
              <a:defRPr>
                <a:solidFill>
                  <a:schemeClr val="tx1"/>
                </a:solidFill>
                <a:latin typeface="Arial" pitchFamily="34" charset="0"/>
                <a:cs typeface="Arial" pitchFamily="34" charset="0"/>
              </a:defRPr>
            </a:lvl1pPr>
            <a:lvl2pPr>
              <a:tabLst>
                <a:tab pos="269875" algn="l"/>
              </a:tabLst>
              <a:defRPr>
                <a:solidFill>
                  <a:schemeClr val="tx1"/>
                </a:solidFill>
                <a:latin typeface="Arial" pitchFamily="34" charset="0"/>
                <a:cs typeface="Arial" pitchFamily="34" charset="0"/>
              </a:defRPr>
            </a:lvl2pPr>
            <a:lvl3pPr>
              <a:tabLst>
                <a:tab pos="269875" algn="l"/>
              </a:tabLst>
              <a:defRPr>
                <a:solidFill>
                  <a:schemeClr val="tx1"/>
                </a:solidFill>
                <a:latin typeface="Arial" pitchFamily="34" charset="0"/>
                <a:cs typeface="Arial" pitchFamily="34" charset="0"/>
              </a:defRPr>
            </a:lvl3pPr>
            <a:lvl4pPr>
              <a:tabLst>
                <a:tab pos="269875" algn="l"/>
              </a:tabLst>
              <a:defRPr>
                <a:solidFill>
                  <a:schemeClr val="tx1"/>
                </a:solidFill>
                <a:latin typeface="Arial" pitchFamily="34" charset="0"/>
                <a:cs typeface="Arial" pitchFamily="34" charset="0"/>
              </a:defRPr>
            </a:lvl4pPr>
            <a:lvl5pPr>
              <a:tabLst>
                <a:tab pos="269875" algn="l"/>
              </a:tabLst>
              <a:defRPr>
                <a:solidFill>
                  <a:schemeClr val="tx1"/>
                </a:solidFill>
                <a:latin typeface="Arial" pitchFamily="34" charset="0"/>
                <a:cs typeface="Arial" pitchFamily="34" charset="0"/>
              </a:defRPr>
            </a:lvl5pPr>
            <a:lvl6pPr fontAlgn="base">
              <a:spcBef>
                <a:spcPct val="0"/>
              </a:spcBef>
              <a:spcAft>
                <a:spcPct val="0"/>
              </a:spcAft>
              <a:tabLst>
                <a:tab pos="269875" algn="l"/>
              </a:tabLst>
              <a:defRPr>
                <a:solidFill>
                  <a:schemeClr val="tx1"/>
                </a:solidFill>
                <a:latin typeface="Arial" pitchFamily="34" charset="0"/>
                <a:cs typeface="Arial" pitchFamily="34" charset="0"/>
              </a:defRPr>
            </a:lvl6pPr>
            <a:lvl7pPr fontAlgn="base">
              <a:spcBef>
                <a:spcPct val="0"/>
              </a:spcBef>
              <a:spcAft>
                <a:spcPct val="0"/>
              </a:spcAft>
              <a:tabLst>
                <a:tab pos="269875" algn="l"/>
              </a:tabLst>
              <a:defRPr>
                <a:solidFill>
                  <a:schemeClr val="tx1"/>
                </a:solidFill>
                <a:latin typeface="Arial" pitchFamily="34" charset="0"/>
                <a:cs typeface="Arial" pitchFamily="34" charset="0"/>
              </a:defRPr>
            </a:lvl7pPr>
            <a:lvl8pPr fontAlgn="base">
              <a:spcBef>
                <a:spcPct val="0"/>
              </a:spcBef>
              <a:spcAft>
                <a:spcPct val="0"/>
              </a:spcAft>
              <a:tabLst>
                <a:tab pos="269875" algn="l"/>
              </a:tabLst>
              <a:defRPr>
                <a:solidFill>
                  <a:schemeClr val="tx1"/>
                </a:solidFill>
                <a:latin typeface="Arial" pitchFamily="34" charset="0"/>
                <a:cs typeface="Arial" pitchFamily="34" charset="0"/>
              </a:defRPr>
            </a:lvl8pPr>
            <a:lvl9pPr fontAlgn="base">
              <a:spcBef>
                <a:spcPct val="0"/>
              </a:spcBef>
              <a:spcAft>
                <a:spcPct val="0"/>
              </a:spcAft>
              <a:tabLst>
                <a:tab pos="269875" algn="l"/>
              </a:tabLst>
              <a:defRPr>
                <a:solidFill>
                  <a:schemeClr val="tx1"/>
                </a:solidFill>
                <a:latin typeface="Arial" pitchFamily="34" charset="0"/>
                <a:cs typeface="Arial" pitchFamily="34" charset="0"/>
              </a:defRPr>
            </a:lvl9pPr>
          </a:lstStyle>
          <a:p>
            <a:pPr marL="0" marR="0" lvl="0" indent="342900" algn="just" defTabSz="914400" rtl="0" eaLnBrk="1" fontAlgn="base" latinLnBrk="0" hangingPunct="1">
              <a:lnSpc>
                <a:spcPct val="100000"/>
              </a:lnSpc>
              <a:spcBef>
                <a:spcPct val="0"/>
              </a:spcBef>
              <a:spcAft>
                <a:spcPct val="0"/>
              </a:spcAft>
              <a:buClrTx/>
              <a:buSzTx/>
              <a:buFontTx/>
              <a:buNone/>
              <a:tabLst>
                <a:tab pos="269875" algn="l"/>
              </a:tabLst>
            </a:pPr>
            <a:r>
              <a:rPr kumimoji="0" lang="ru-RU" altLang="ru-RU" sz="1400" b="0" i="0" u="none" strike="noStrike" cap="none" normalizeH="0" baseline="0" dirty="0" smtClean="0">
                <a:ln>
                  <a:noFill/>
                </a:ln>
                <a:solidFill>
                  <a:schemeClr val="tx1"/>
                </a:solidFill>
                <a:effectLst/>
                <a:ea typeface="Times New Roman" pitchFamily="18" charset="0"/>
              </a:rPr>
              <a:t>Муниципальное</a:t>
            </a:r>
            <a:r>
              <a:rPr kumimoji="0" lang="ru-RU" altLang="ru-RU" sz="1400" b="1" i="0" u="none" strike="noStrike" cap="none" normalizeH="0" baseline="0" dirty="0" smtClean="0">
                <a:ln>
                  <a:noFill/>
                </a:ln>
                <a:solidFill>
                  <a:schemeClr val="tx1"/>
                </a:solidFill>
                <a:effectLst/>
                <a:ea typeface="Times New Roman" pitchFamily="18" charset="0"/>
              </a:rPr>
              <a:t> </a:t>
            </a:r>
            <a:r>
              <a:rPr kumimoji="0" lang="ru-RU" altLang="ru-RU" sz="1400" b="0" i="0" u="none" strike="noStrike" cap="none" normalizeH="0" baseline="0" dirty="0" smtClean="0">
                <a:ln>
                  <a:noFill/>
                </a:ln>
                <a:solidFill>
                  <a:schemeClr val="tx1"/>
                </a:solidFill>
                <a:effectLst/>
                <a:ea typeface="Times New Roman" pitchFamily="18" charset="0"/>
              </a:rPr>
              <a:t>бюджетное общеобразовательное учреждение города Иркутска средняя общеобразовательная школа № 43</a:t>
            </a:r>
            <a:r>
              <a:rPr kumimoji="0" lang="ru-RU" altLang="ru-RU" sz="1400" b="1" i="0" u="none" strike="noStrike" cap="none" normalizeH="0" baseline="0" dirty="0" smtClean="0">
                <a:ln>
                  <a:noFill/>
                </a:ln>
                <a:solidFill>
                  <a:schemeClr val="tx1"/>
                </a:solidFill>
                <a:effectLst/>
                <a:ea typeface="Times New Roman" pitchFamily="18" charset="0"/>
              </a:rPr>
              <a:t>  </a:t>
            </a:r>
            <a:r>
              <a:rPr kumimoji="0" lang="ru-RU" altLang="ru-RU" sz="1400" i="0" u="none" strike="noStrike" cap="none" normalizeH="0" baseline="0" dirty="0" smtClean="0">
                <a:ln>
                  <a:noFill/>
                </a:ln>
                <a:solidFill>
                  <a:schemeClr val="tx1"/>
                </a:solidFill>
                <a:effectLst/>
                <a:ea typeface="Times New Roman" pitchFamily="18" charset="0"/>
              </a:rPr>
              <a:t>имени Главного маршала авиации А.Е. Голованова </a:t>
            </a:r>
            <a:r>
              <a:rPr kumimoji="0" lang="ru-RU" altLang="ru-RU" sz="1400" b="0" i="0" u="none" strike="noStrike" cap="none" normalizeH="0" baseline="0" dirty="0" smtClean="0">
                <a:ln>
                  <a:noFill/>
                </a:ln>
                <a:solidFill>
                  <a:schemeClr val="tx1"/>
                </a:solidFill>
                <a:effectLst/>
                <a:ea typeface="Times New Roman" pitchFamily="18" charset="0"/>
              </a:rPr>
              <a:t>– одно из старейших учебных заведений, расположенных в посёлке Авиастроителей Ленинского административного округа. Школа была открыта в 1936 г. с максимальной наполняемостью – 230 учащихся. Сегодня в школе обучается 735 школьников с 1 по 11 класс. </a:t>
            </a:r>
          </a:p>
          <a:p>
            <a:pPr marL="0" marR="0" lvl="0" indent="342900" algn="just" defTabSz="914400" rtl="0" eaLnBrk="0" fontAlgn="base" latinLnBrk="0" hangingPunct="0">
              <a:lnSpc>
                <a:spcPct val="100000"/>
              </a:lnSpc>
              <a:spcBef>
                <a:spcPct val="0"/>
              </a:spcBef>
              <a:spcAft>
                <a:spcPct val="0"/>
              </a:spcAft>
              <a:buClrTx/>
              <a:buSzTx/>
              <a:buFontTx/>
              <a:buNone/>
              <a:tabLst>
                <a:tab pos="269875" algn="l"/>
              </a:tabLst>
            </a:pPr>
            <a:r>
              <a:rPr kumimoji="0" lang="ru-RU" alt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2013 году школа была открыта после проведения капитального ремонта, во время которого к основному зданию школы был пристроен спортивный модуль с двумя учебными кабинетами.</a:t>
            </a:r>
          </a:p>
          <a:p>
            <a:pPr lvl="0"/>
            <a:r>
              <a:rPr lang="ru-RU" sz="1400" b="1" dirty="0"/>
              <a:t>Общие сведения об организации.</a:t>
            </a:r>
            <a:endParaRPr lang="ru-RU" sz="1400" dirty="0"/>
          </a:p>
          <a:p>
            <a:r>
              <a:rPr lang="ru-RU" sz="1400" dirty="0"/>
              <a:t>1. Полное наименование организации:  муниципальное бюджетное общеобразовательное учреждение города Иркутска средняя общеобразовательная школа №43 имени Главного маршала авиации А.Е. Голованова.  </a:t>
            </a:r>
          </a:p>
          <a:p>
            <a:r>
              <a:rPr lang="ru-RU" sz="1400" dirty="0"/>
              <a:t>2. Юридический адрес: 664020, город Иркутск, улица Авиастроителей, дом 30.</a:t>
            </a:r>
          </a:p>
          <a:p>
            <a:r>
              <a:rPr lang="ru-RU" sz="1400" dirty="0"/>
              <a:t>3. Телефон/факс: 32-81-19.</a:t>
            </a:r>
          </a:p>
          <a:p>
            <a:r>
              <a:rPr lang="ru-RU" sz="1400" dirty="0"/>
              <a:t>4. Адрес электронной почты: </a:t>
            </a:r>
            <a:r>
              <a:rPr lang="en-US" sz="1400" dirty="0"/>
              <a:t>school</a:t>
            </a:r>
            <a:r>
              <a:rPr lang="ru-RU" sz="1400" dirty="0"/>
              <a:t>43@</a:t>
            </a:r>
            <a:r>
              <a:rPr lang="en-US" sz="1400" dirty="0"/>
              <a:t>inbox</a:t>
            </a:r>
            <a:r>
              <a:rPr lang="ru-RU" sz="1400" dirty="0"/>
              <a:t>.</a:t>
            </a:r>
            <a:r>
              <a:rPr lang="en-US" sz="1400" dirty="0" err="1"/>
              <a:t>ru</a:t>
            </a:r>
            <a:endParaRPr lang="ru-RU" sz="1400" dirty="0"/>
          </a:p>
          <a:p>
            <a:r>
              <a:rPr lang="ru-RU" sz="1400" dirty="0"/>
              <a:t>5. Адрес сайта в Интернете: school43.irk.ru</a:t>
            </a:r>
          </a:p>
          <a:p>
            <a:r>
              <a:rPr lang="ru-RU" sz="1400" dirty="0"/>
              <a:t>6. Руководитель: </a:t>
            </a:r>
            <a:r>
              <a:rPr lang="ru-RU" sz="1400" dirty="0" err="1"/>
              <a:t>Сверч</a:t>
            </a:r>
            <a:r>
              <a:rPr lang="ru-RU" sz="1400" dirty="0"/>
              <a:t> Любовь Петровна, тел. 32-81-19.</a:t>
            </a:r>
          </a:p>
          <a:p>
            <a:r>
              <a:rPr lang="ru-RU" sz="1400" dirty="0"/>
              <a:t>7. Учредитель:  муниципальное образование город Иркутск в лице </a:t>
            </a:r>
            <a:r>
              <a:rPr lang="ru-RU" sz="1400" dirty="0">
                <a:hlinkClick r:id="rId3"/>
              </a:rPr>
              <a:t>Департамента  образования комитета по социальной политике и культуре администрации города Иркутска</a:t>
            </a:r>
            <a:r>
              <a:rPr lang="ru-RU" sz="1400" dirty="0"/>
              <a:t>.</a:t>
            </a:r>
          </a:p>
          <a:p>
            <a:r>
              <a:rPr lang="ru-RU" sz="1400" dirty="0"/>
              <a:t>8. Свидетельство об аккредитации организации выдано «14» июня 2017 г., выдано Службой по контролю и надзору в сфере образования Иркутской области (Серия 38А01 № 0001546, срок действия свидетельства до «28» декабря 2024 года).9. Лицензия на право ведения образовательной деятельности, установленной формы и выданной «04» мая 2017 г., серия 38Л01, №0004117, регистрационный номер 10006, выдано Службой по контролю и надзору в сфере образования Иркутской области срок действия лицензии - бессрочно.</a:t>
            </a:r>
            <a:endParaRPr kumimoji="0" lang="ru-RU" altLang="ru-RU" sz="1400" b="0" i="0" u="none" strike="noStrike" cap="none" normalizeH="0" baseline="0" dirty="0" smtClean="0">
              <a:ln>
                <a:noFill/>
              </a:ln>
              <a:solidFill>
                <a:schemeClr val="tx1"/>
              </a:solidFill>
              <a:effectLst/>
              <a:ea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68313" y="1989138"/>
            <a:ext cx="8229600" cy="4165600"/>
          </a:xfrm>
        </p:spPr>
        <p:txBody>
          <a:bodyPr/>
          <a:lstStyle/>
          <a:p>
            <a:pPr marL="0" indent="0">
              <a:buNone/>
            </a:pPr>
            <a:r>
              <a:rPr lang="ru-RU" sz="1400" dirty="0" smtClean="0"/>
              <a:t>	Основной </a:t>
            </a:r>
            <a:r>
              <a:rPr lang="ru-RU" sz="1400" dirty="0"/>
              <a:t>целью  воспитания и обучения в </a:t>
            </a:r>
            <a:r>
              <a:rPr lang="ru-RU" sz="1400" dirty="0" smtClean="0"/>
              <a:t>2020-2021 учебном  </a:t>
            </a:r>
            <a:r>
              <a:rPr lang="ru-RU" sz="1400" dirty="0"/>
              <a:t>году является </a:t>
            </a:r>
            <a:r>
              <a:rPr lang="ru-RU" sz="1400" b="1" dirty="0"/>
              <a:t> </a:t>
            </a:r>
            <a:r>
              <a:rPr lang="ru-RU" sz="1400" dirty="0"/>
              <a:t>создание условий доступности качественного образования, личностного роста детей с разными стартовыми возможностями через вариативно-программное обеспечение жизнедеятельности школы, систему внеурочной деятельности и включения учащихся в систему дополнительного образования.</a:t>
            </a:r>
          </a:p>
          <a:p>
            <a:pPr marL="0" indent="0">
              <a:buNone/>
            </a:pPr>
            <a:r>
              <a:rPr lang="ru-RU" sz="1400" dirty="0"/>
              <a:t>Для реализации поставленных целей определены задачи:</a:t>
            </a:r>
          </a:p>
          <a:p>
            <a:pPr marL="0" indent="0">
              <a:buNone/>
            </a:pPr>
            <a:r>
              <a:rPr lang="ru-RU" sz="1400" dirty="0"/>
              <a:t>1. Обеспечение качества механизма реализации основной образовательной программы.</a:t>
            </a:r>
          </a:p>
          <a:p>
            <a:pPr marL="0" indent="0">
              <a:buNone/>
            </a:pPr>
            <a:r>
              <a:rPr lang="ru-RU" sz="1400" dirty="0"/>
              <a:t>2. Повышение качества образовательных результатов.</a:t>
            </a:r>
          </a:p>
          <a:p>
            <a:pPr marL="0" indent="0">
              <a:buNone/>
            </a:pPr>
            <a:r>
              <a:rPr lang="ru-RU" sz="1400" dirty="0"/>
              <a:t>3. Повышение качества условий реализации основной образовательной программы</a:t>
            </a:r>
            <a:r>
              <a:rPr lang="ru-RU" sz="1400" dirty="0" smtClean="0"/>
              <a:t>.</a:t>
            </a:r>
          </a:p>
          <a:p>
            <a:pPr marL="0" indent="0">
              <a:buNone/>
            </a:pPr>
            <a:endParaRPr lang="ru-RU" sz="1400" dirty="0"/>
          </a:p>
          <a:p>
            <a:pPr marL="0" indent="0">
              <a:buNone/>
            </a:pPr>
            <a:r>
              <a:rPr lang="ru-RU" sz="1400" dirty="0" smtClean="0"/>
              <a:t>Решение данных задач осуществляется через основную образовательную программу начального общего образования (ООП НОО).</a:t>
            </a:r>
          </a:p>
          <a:p>
            <a:pPr marL="0" indent="0">
              <a:buNone/>
            </a:pPr>
            <a:r>
              <a:rPr lang="ru-RU" sz="1400" dirty="0" smtClean="0"/>
              <a:t>Для реализации ООП НОО созданы следующие условия:</a:t>
            </a:r>
          </a:p>
          <a:p>
            <a:pPr>
              <a:buAutoNum type="arabicPeriod"/>
            </a:pPr>
            <a:r>
              <a:rPr lang="ru-RU" sz="1400" dirty="0" smtClean="0"/>
              <a:t>Кадровые условия.</a:t>
            </a:r>
          </a:p>
          <a:p>
            <a:pPr>
              <a:buAutoNum type="arabicPeriod"/>
            </a:pPr>
            <a:r>
              <a:rPr lang="ru-RU" sz="1400" dirty="0" smtClean="0"/>
              <a:t>Материально-технические.</a:t>
            </a:r>
          </a:p>
          <a:p>
            <a:pPr>
              <a:buAutoNum type="arabicPeriod"/>
            </a:pPr>
            <a:r>
              <a:rPr lang="ru-RU" sz="1400" dirty="0" smtClean="0"/>
              <a:t>Информационно-методические.</a:t>
            </a:r>
          </a:p>
          <a:p>
            <a:pPr>
              <a:buAutoNum type="arabicPeriod"/>
            </a:pPr>
            <a:r>
              <a:rPr lang="ru-RU" sz="1400" dirty="0" smtClean="0"/>
              <a:t>Психолого-педагогические.</a:t>
            </a:r>
            <a:endParaRPr lang="ru-RU" sz="1400" dirty="0"/>
          </a:p>
        </p:txBody>
      </p:sp>
      <p:sp>
        <p:nvSpPr>
          <p:cNvPr id="50181" name="AutoShape 5"/>
          <p:cNvSpPr>
            <a:spLocks noChangeArrowheads="1"/>
          </p:cNvSpPr>
          <p:nvPr/>
        </p:nvSpPr>
        <p:spPr bwMode="auto">
          <a:xfrm>
            <a:off x="611188" y="333375"/>
            <a:ext cx="7993062" cy="1366838"/>
          </a:xfrm>
          <a:prstGeom prst="downArrowCallout">
            <a:avLst>
              <a:gd name="adj1" fmla="val 146196"/>
              <a:gd name="adj2" fmla="val 146196"/>
              <a:gd name="adj3" fmla="val 16667"/>
              <a:gd name="adj4" fmla="val 66667"/>
            </a:avLst>
          </a:prstGeom>
          <a:solidFill>
            <a:schemeClr val="accent1"/>
          </a:solidFill>
          <a:ln w="9525">
            <a:solidFill>
              <a:schemeClr val="tx1"/>
            </a:solidFill>
            <a:miter lim="800000"/>
            <a:headEnd/>
            <a:tailEnd/>
          </a:ln>
          <a:effectLst/>
        </p:spPr>
        <p:txBody>
          <a:bodyPr wrap="none" anchor="ctr"/>
          <a:lstStyle/>
          <a:p>
            <a:pPr algn="ctr"/>
            <a:r>
              <a:rPr lang="ru-RU" sz="2400" dirty="0">
                <a:solidFill>
                  <a:schemeClr val="tx2"/>
                </a:solidFill>
              </a:rPr>
              <a:t>Приоритетное направление деятельности </a:t>
            </a:r>
          </a:p>
          <a:p>
            <a:pPr algn="ctr"/>
            <a:r>
              <a:rPr lang="ru-RU" sz="2400" dirty="0">
                <a:solidFill>
                  <a:schemeClr val="tx2"/>
                </a:solidFill>
              </a:rPr>
              <a:t>в </a:t>
            </a:r>
            <a:r>
              <a:rPr lang="ru-RU" sz="2400" dirty="0" smtClean="0">
                <a:solidFill>
                  <a:schemeClr val="tx2"/>
                </a:solidFill>
              </a:rPr>
              <a:t>2020-2021 </a:t>
            </a:r>
            <a:r>
              <a:rPr lang="ru-RU" sz="2400" dirty="0">
                <a:solidFill>
                  <a:schemeClr val="tx2"/>
                </a:solidFill>
              </a:rPr>
              <a:t>учебном году</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51520" y="5013176"/>
            <a:ext cx="9321783"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1.</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Прямоугольник 1"/>
          <p:cNvSpPr/>
          <p:nvPr/>
        </p:nvSpPr>
        <p:spPr>
          <a:xfrm>
            <a:off x="536555" y="332656"/>
            <a:ext cx="8136904" cy="7232749"/>
          </a:xfrm>
          <a:prstGeom prst="rect">
            <a:avLst/>
          </a:prstGeom>
        </p:spPr>
        <p:txBody>
          <a:bodyPr wrap="square">
            <a:spAutoFit/>
          </a:bodyPr>
          <a:lstStyle/>
          <a:p>
            <a:r>
              <a:rPr lang="ru-RU" sz="2000" b="1" dirty="0" smtClean="0"/>
              <a:t>2.Особенности </a:t>
            </a:r>
            <a:r>
              <a:rPr lang="ru-RU" sz="2000" b="1" dirty="0"/>
              <a:t>организации образовательного процесса на уровне начального общего </a:t>
            </a:r>
            <a:r>
              <a:rPr lang="ru-RU" sz="2000" b="1" dirty="0" smtClean="0"/>
              <a:t>образования.</a:t>
            </a:r>
          </a:p>
          <a:p>
            <a:r>
              <a:rPr lang="ru-RU" sz="1400" b="1" dirty="0" smtClean="0"/>
              <a:t>Продолжительность </a:t>
            </a:r>
            <a:r>
              <a:rPr lang="ru-RU" sz="1400" b="1" dirty="0"/>
              <a:t>учебного года:</a:t>
            </a:r>
            <a:endParaRPr lang="ru-RU" sz="1400" dirty="0"/>
          </a:p>
          <a:p>
            <a:r>
              <a:rPr lang="ru-RU" sz="1400" b="1" dirty="0"/>
              <a:t>Начало учебного года: </a:t>
            </a:r>
            <a:r>
              <a:rPr lang="ru-RU" sz="1400" dirty="0"/>
              <a:t>1 сентября. </a:t>
            </a:r>
          </a:p>
          <a:p>
            <a:r>
              <a:rPr lang="ru-RU" sz="1400" b="1" dirty="0"/>
              <a:t>Окончание учебного года: </a:t>
            </a:r>
            <a:r>
              <a:rPr lang="ru-RU" sz="1400" dirty="0"/>
              <a:t>в конце мая.</a:t>
            </a:r>
          </a:p>
          <a:p>
            <a:r>
              <a:rPr lang="ru-RU" sz="1400" b="1" dirty="0"/>
              <a:t>Продолжительность учебного года: </a:t>
            </a:r>
            <a:r>
              <a:rPr lang="ru-RU" sz="1400" dirty="0"/>
              <a:t>33 учебные недели</a:t>
            </a:r>
          </a:p>
          <a:p>
            <a:r>
              <a:rPr lang="ru-RU" sz="1400" dirty="0" smtClean="0"/>
              <a:t>–</a:t>
            </a:r>
            <a:r>
              <a:rPr lang="ru-RU" sz="1400" b="1" dirty="0" smtClean="0"/>
              <a:t>Ш</a:t>
            </a:r>
            <a:r>
              <a:rPr lang="x-none" sz="1400" b="1"/>
              <a:t>кольн</a:t>
            </a:r>
            <a:r>
              <a:rPr lang="ru-RU" sz="1400" b="1" dirty="0" err="1"/>
              <a:t>ые</a:t>
            </a:r>
            <a:r>
              <a:rPr lang="x-none" sz="1400" b="1"/>
              <a:t> каникул</a:t>
            </a:r>
            <a:r>
              <a:rPr lang="ru-RU" sz="1400" b="1" dirty="0"/>
              <a:t>ы</a:t>
            </a:r>
            <a:r>
              <a:rPr lang="x-none" sz="1400"/>
              <a:t>:</a:t>
            </a:r>
            <a:endParaRPr lang="ru-RU" sz="1400" dirty="0"/>
          </a:p>
          <a:p>
            <a:r>
              <a:rPr lang="ru-RU" sz="1400" dirty="0"/>
              <a:t>– осенние; </a:t>
            </a:r>
          </a:p>
          <a:p>
            <a:r>
              <a:rPr lang="ru-RU" sz="1400" dirty="0"/>
              <a:t>– зимние; </a:t>
            </a:r>
          </a:p>
          <a:p>
            <a:r>
              <a:rPr lang="ru-RU" sz="1400" dirty="0"/>
              <a:t>– весенние;</a:t>
            </a:r>
          </a:p>
          <a:p>
            <a:r>
              <a:rPr lang="ru-RU" sz="1400" dirty="0"/>
              <a:t>– летние.</a:t>
            </a:r>
          </a:p>
          <a:p>
            <a:r>
              <a:rPr lang="ru-RU" sz="1400" dirty="0"/>
              <a:t>Дополнительные зимние каникулы для </a:t>
            </a:r>
            <a:r>
              <a:rPr lang="ru-RU" sz="1400" dirty="0" smtClean="0"/>
              <a:t>первоклассников приблизительно в феврале.</a:t>
            </a:r>
            <a:endParaRPr lang="ru-RU" sz="1400" dirty="0"/>
          </a:p>
          <a:p>
            <a:r>
              <a:rPr lang="x-none" sz="1400" b="1"/>
              <a:t>Регламентирование образовательного процесса </a:t>
            </a:r>
            <a:r>
              <a:rPr lang="ru-RU" sz="1400" b="1" dirty="0" smtClean="0"/>
              <a:t>на учебный год:</a:t>
            </a:r>
            <a:endParaRPr lang="ru-RU" sz="1400" dirty="0"/>
          </a:p>
          <a:p>
            <a:r>
              <a:rPr lang="x-none" sz="1400"/>
              <a:t>Учебный год в 1- 4 классах делится на 4 четверти. </a:t>
            </a:r>
            <a:endParaRPr lang="ru-RU" sz="1400" dirty="0"/>
          </a:p>
          <a:p>
            <a:r>
              <a:rPr lang="x-none" sz="1400" b="1"/>
              <a:t>Регламентирование образовательного процесса на неделю</a:t>
            </a:r>
            <a:endParaRPr lang="ru-RU" sz="1400" dirty="0"/>
          </a:p>
          <a:p>
            <a:r>
              <a:rPr lang="x-none" sz="1400"/>
              <a:t>Устанавливается следующая продолжительность учебной недели:</a:t>
            </a:r>
            <a:endParaRPr lang="ru-RU" sz="1400" dirty="0"/>
          </a:p>
          <a:p>
            <a:r>
              <a:rPr lang="ru-RU" sz="1400" dirty="0"/>
              <a:t>–5-ти дневная учебная неделя в 1-х </a:t>
            </a:r>
            <a:r>
              <a:rPr lang="ru-RU" sz="1400" dirty="0" smtClean="0"/>
              <a:t>классах.</a:t>
            </a:r>
            <a:endParaRPr lang="ru-RU" sz="1400" dirty="0"/>
          </a:p>
          <a:p>
            <a:r>
              <a:rPr lang="x-none" sz="1400" b="1"/>
              <a:t>Регламентирование образовательного процесса на учебный день</a:t>
            </a:r>
            <a:endParaRPr lang="ru-RU" sz="1400" dirty="0"/>
          </a:p>
          <a:p>
            <a:r>
              <a:rPr lang="ru-RU" sz="1400" dirty="0"/>
              <a:t>Обучение </a:t>
            </a:r>
            <a:r>
              <a:rPr lang="ru-RU" sz="1400" dirty="0" smtClean="0"/>
              <a:t>1-х классов осуществляется в </a:t>
            </a:r>
            <a:r>
              <a:rPr lang="ru-RU" sz="1400" dirty="0"/>
              <a:t>первую учебную смену. </a:t>
            </a:r>
          </a:p>
          <a:p>
            <a:r>
              <a:rPr lang="ru-RU" sz="1400" dirty="0"/>
              <a:t>Начало учебных занятий в первую учебную смену в 08.00, пропуск учащихся в школу в 07.50.</a:t>
            </a:r>
          </a:p>
          <a:p>
            <a:r>
              <a:rPr lang="ru-RU" sz="1400" dirty="0" smtClean="0"/>
              <a:t>Учебные </a:t>
            </a:r>
            <a:r>
              <a:rPr lang="ru-RU" sz="1400" dirty="0"/>
              <a:t>занятия кружков и секций – с 08.00 до 20.00.</a:t>
            </a:r>
          </a:p>
          <a:p>
            <a:r>
              <a:rPr lang="ru-RU" sz="1400" dirty="0"/>
              <a:t>Внеклассные мероприятия заканчиваются в 20.00 часов.</a:t>
            </a:r>
          </a:p>
          <a:p>
            <a:r>
              <a:rPr lang="ru-RU" sz="1400" b="1" dirty="0"/>
              <a:t>Продолжительность уроков (академический час):</a:t>
            </a:r>
            <a:endParaRPr lang="ru-RU" sz="1400" dirty="0"/>
          </a:p>
          <a:p>
            <a:r>
              <a:rPr lang="ru-RU" sz="1400" dirty="0"/>
              <a:t>– 1-е классы: 35 минут в </a:t>
            </a:r>
            <a:r>
              <a:rPr lang="en-US" sz="1400" dirty="0"/>
              <a:t>I</a:t>
            </a:r>
            <a:r>
              <a:rPr lang="ru-RU" sz="1400" dirty="0"/>
              <a:t> полугодии (в сентябре, октябре по 3 урока в день; в ноябре-декабре по 4 урока в день); 40 минут во </a:t>
            </a:r>
            <a:r>
              <a:rPr lang="en-US" sz="1400" dirty="0"/>
              <a:t>II</a:t>
            </a:r>
            <a:r>
              <a:rPr lang="ru-RU" sz="1400" dirty="0"/>
              <a:t> полугодии (январь-май по 4 урока в день</a:t>
            </a:r>
            <a:r>
              <a:rPr lang="ru-RU" sz="1400" dirty="0" smtClean="0"/>
              <a:t>). </a:t>
            </a:r>
          </a:p>
          <a:p>
            <a:r>
              <a:rPr lang="ru-RU" sz="1400" b="1" dirty="0"/>
              <a:t>Максимальное количество уроков в течение учебного дня:</a:t>
            </a:r>
            <a:endParaRPr lang="ru-RU" sz="1400" dirty="0"/>
          </a:p>
          <a:p>
            <a:r>
              <a:rPr lang="ru-RU" sz="1400" dirty="0"/>
              <a:t>– для учащихся 1-х классов – не более 4 уроков и 1 день в неделю – не более 5 уроков, за счет урока физической культуры;</a:t>
            </a:r>
          </a:p>
          <a:p>
            <a:r>
              <a:rPr lang="ru-RU" sz="1400" b="1" dirty="0" smtClean="0"/>
              <a:t>Обучение в первых классах безоценочное.</a:t>
            </a:r>
          </a:p>
          <a:p>
            <a:endParaRPr lang="ru-RU" sz="2000" b="1" dirty="0"/>
          </a:p>
          <a:p>
            <a:endParaRPr lang="ru-RU"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91264" cy="490066"/>
          </a:xfrm>
        </p:spPr>
        <p:txBody>
          <a:bodyPr/>
          <a:lstStyle/>
          <a:p>
            <a:r>
              <a:rPr lang="ru-RU" sz="2000" b="1" dirty="0" smtClean="0"/>
              <a:t>Организация питания.</a:t>
            </a:r>
            <a:endParaRPr lang="ru-RU" sz="2000" b="1" dirty="0"/>
          </a:p>
        </p:txBody>
      </p:sp>
      <p:sp>
        <p:nvSpPr>
          <p:cNvPr id="83971" name="Rectangle 3"/>
          <p:cNvSpPr>
            <a:spLocks noGrp="1" noChangeArrowheads="1"/>
          </p:cNvSpPr>
          <p:nvPr>
            <p:ph type="body" idx="1"/>
          </p:nvPr>
        </p:nvSpPr>
        <p:spPr>
          <a:xfrm>
            <a:off x="467544" y="620688"/>
            <a:ext cx="8291264" cy="5688632"/>
          </a:xfrm>
        </p:spPr>
        <p:txBody>
          <a:bodyPr/>
          <a:lstStyle/>
          <a:p>
            <a:r>
              <a:rPr lang="ru-RU" sz="1400" b="1" dirty="0"/>
              <a:t>Горячее питание</a:t>
            </a:r>
            <a:r>
              <a:rPr lang="ru-RU" sz="1400" dirty="0"/>
              <a:t> обучающихся осуществляет МУП «Комбинат питания» </a:t>
            </a:r>
            <a:r>
              <a:rPr lang="ru-RU" sz="1400" dirty="0" err="1"/>
              <a:t>г.Иркутска</a:t>
            </a:r>
            <a:r>
              <a:rPr lang="ru-RU" sz="1400" dirty="0"/>
              <a:t>. Питание обучающихся осуществляется за родительскую плату или в соответствии с предоставленными льготами на бесплатное питание за счет областного или городского бюджета.  </a:t>
            </a:r>
          </a:p>
          <a:p>
            <a:r>
              <a:rPr lang="ru-RU" sz="1400" b="1" dirty="0"/>
              <a:t>Бесплатное питание</a:t>
            </a:r>
            <a:r>
              <a:rPr lang="ru-RU" sz="1400" dirty="0"/>
              <a:t> обучающихся за счет средств областного бюджета осуществляется на основании решений Управления министерства социального развития, опеки и попечительства Иркутской области по социальному развитию Ленинского района г. Иркутска в соответствии с обращениями родителей (лиц их заменяющих) обучающихся, имеющих право на получение указанной льготы.</a:t>
            </a:r>
            <a:br>
              <a:rPr lang="ru-RU" sz="1400" dirty="0"/>
            </a:br>
            <a:r>
              <a:rPr lang="ru-RU" sz="1400" dirty="0"/>
              <a:t>Бесплатное питание обучающихся за счет средств городского бюджета осуществляется на основании решения Думы г. Иркутска   от 30.09.2010 г. «О мерах социальной поддержки по обеспечению бесплатным питанием учащихся, посещающих муниципальные общеобразовательные учреждения г. Иркутска</a:t>
            </a:r>
            <a:r>
              <a:rPr lang="ru-RU" sz="1400" dirty="0" smtClean="0"/>
              <a:t>»</a:t>
            </a:r>
            <a:endParaRPr lang="ru-RU" sz="1400" dirty="0"/>
          </a:p>
          <a:p>
            <a:r>
              <a:rPr lang="ru-RU" sz="1400" b="1" dirty="0"/>
              <a:t>Режим работы столовой: с 08.00 до </a:t>
            </a:r>
            <a:r>
              <a:rPr lang="ru-RU" sz="1400" b="1" dirty="0" smtClean="0"/>
              <a:t>18.00</a:t>
            </a:r>
            <a:endParaRPr lang="ru-RU" sz="1400" dirty="0"/>
          </a:p>
          <a:p>
            <a:r>
              <a:rPr lang="ru-RU" sz="1400" b="1" dirty="0"/>
              <a:t>Ответственный за питание: </a:t>
            </a:r>
            <a:r>
              <a:rPr lang="ru-RU" sz="1400" dirty="0" err="1"/>
              <a:t>Стукова</a:t>
            </a:r>
            <a:r>
              <a:rPr lang="ru-RU" sz="1400" dirty="0"/>
              <a:t> Виктория Олеговна</a:t>
            </a:r>
            <a:r>
              <a:rPr lang="ru-RU" sz="1400" dirty="0" smtClean="0"/>
              <a:t>.</a:t>
            </a:r>
            <a:endParaRPr lang="ru-RU" sz="1400" dirty="0"/>
          </a:p>
          <a:p>
            <a:r>
              <a:rPr lang="ru-RU" sz="1400" b="1" dirty="0"/>
              <a:t>Условия осуществления питания:</a:t>
            </a:r>
            <a:endParaRPr lang="ru-RU" sz="1400" dirty="0"/>
          </a:p>
          <a:p>
            <a:r>
              <a:rPr lang="ru-RU" sz="1400" dirty="0"/>
              <a:t>Для обучающихся организовано буфетное питание. Буфет рассчитан на 60 человек. Качество  эстетического оформления залов приема пищи отличное,   гигиенические    условия    перед    приемом    пищи соблюдаются.</a:t>
            </a:r>
          </a:p>
          <a:p>
            <a:r>
              <a:rPr lang="ru-RU" sz="1400" dirty="0"/>
              <a:t>Обеспеченность технологическим оборудованием – достаточное. Требования техники безопасности при работе с использованием технологического оборудования соблюдаются. Санитарное состояние пищеблока, подсобных помещений и технологических цехов и участков соответствует санитарным нормам</a:t>
            </a:r>
            <a:r>
              <a:rPr lang="ru-RU" sz="1400" dirty="0" smtClean="0"/>
              <a:t>. Примерное </a:t>
            </a:r>
            <a:r>
              <a:rPr lang="ru-RU" sz="1400" dirty="0"/>
              <a:t>двухнедельное меню, утвержденное руководителем образовательной имеется. </a:t>
            </a:r>
            <a:r>
              <a:rPr lang="ru-RU" sz="1400" b="1" dirty="0"/>
              <a:t> </a:t>
            </a:r>
            <a:endParaRPr lang="ru-RU" sz="1400" dirty="0"/>
          </a:p>
          <a:p>
            <a:endParaRPr lang="ru-RU" sz="1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43608" y="-48290"/>
            <a:ext cx="7344816" cy="146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69790" rIns="539580" bIns="269790" numCol="1" anchor="ctr" anchorCtr="0" compatLnSpc="1">
            <a:prstTxWarp prst="textNoShape">
              <a:avLst/>
            </a:prstTxWarp>
            <a:spAutoFit/>
          </a:bodyPr>
          <a:lstStyle>
            <a:lvl1pPr indent="180975">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alt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rot="10800000" flipV="1">
            <a:off x="343500" y="-90537"/>
            <a:ext cx="8620987"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a:tabLst>
                <a:tab pos="-539750" algn="l"/>
              </a:tabLst>
              <a:defRPr>
                <a:solidFill>
                  <a:schemeClr val="tx1"/>
                </a:solidFill>
                <a:latin typeface="Arial" pitchFamily="34" charset="0"/>
                <a:cs typeface="Arial" pitchFamily="34" charset="0"/>
              </a:defRPr>
            </a:lvl1pPr>
            <a:lvl2pPr>
              <a:tabLst>
                <a:tab pos="-539750" algn="l"/>
              </a:tabLst>
              <a:defRPr>
                <a:solidFill>
                  <a:schemeClr val="tx1"/>
                </a:solidFill>
                <a:latin typeface="Arial" pitchFamily="34" charset="0"/>
                <a:cs typeface="Arial" pitchFamily="34" charset="0"/>
              </a:defRPr>
            </a:lvl2pPr>
            <a:lvl3pPr>
              <a:tabLst>
                <a:tab pos="-539750" algn="l"/>
              </a:tabLst>
              <a:defRPr>
                <a:solidFill>
                  <a:schemeClr val="tx1"/>
                </a:solidFill>
                <a:latin typeface="Arial" pitchFamily="34" charset="0"/>
                <a:cs typeface="Arial" pitchFamily="34" charset="0"/>
              </a:defRPr>
            </a:lvl3pPr>
            <a:lvl4pPr>
              <a:tabLst>
                <a:tab pos="-539750" algn="l"/>
              </a:tabLst>
              <a:defRPr>
                <a:solidFill>
                  <a:schemeClr val="tx1"/>
                </a:solidFill>
                <a:latin typeface="Arial" pitchFamily="34" charset="0"/>
                <a:cs typeface="Arial" pitchFamily="34" charset="0"/>
              </a:defRPr>
            </a:lvl4pPr>
            <a:lvl5pPr>
              <a:tabLst>
                <a:tab pos="-539750" algn="l"/>
              </a:tabLst>
              <a:defRPr>
                <a:solidFill>
                  <a:schemeClr val="tx1"/>
                </a:solidFill>
                <a:latin typeface="Arial" pitchFamily="34" charset="0"/>
                <a:cs typeface="Arial" pitchFamily="34" charset="0"/>
              </a:defRPr>
            </a:lvl5pPr>
            <a:lvl6pPr fontAlgn="base">
              <a:spcBef>
                <a:spcPct val="0"/>
              </a:spcBef>
              <a:spcAft>
                <a:spcPct val="0"/>
              </a:spcAft>
              <a:tabLst>
                <a:tab pos="-539750" algn="l"/>
              </a:tabLst>
              <a:defRPr>
                <a:solidFill>
                  <a:schemeClr val="tx1"/>
                </a:solidFill>
                <a:latin typeface="Arial" pitchFamily="34" charset="0"/>
                <a:cs typeface="Arial" pitchFamily="34" charset="0"/>
              </a:defRPr>
            </a:lvl6pPr>
            <a:lvl7pPr fontAlgn="base">
              <a:spcBef>
                <a:spcPct val="0"/>
              </a:spcBef>
              <a:spcAft>
                <a:spcPct val="0"/>
              </a:spcAft>
              <a:tabLst>
                <a:tab pos="-539750" algn="l"/>
              </a:tabLst>
              <a:defRPr>
                <a:solidFill>
                  <a:schemeClr val="tx1"/>
                </a:solidFill>
                <a:latin typeface="Arial" pitchFamily="34" charset="0"/>
                <a:cs typeface="Arial" pitchFamily="34" charset="0"/>
              </a:defRPr>
            </a:lvl7pPr>
            <a:lvl8pPr fontAlgn="base">
              <a:spcBef>
                <a:spcPct val="0"/>
              </a:spcBef>
              <a:spcAft>
                <a:spcPct val="0"/>
              </a:spcAft>
              <a:tabLst>
                <a:tab pos="-539750" algn="l"/>
              </a:tabLst>
              <a:defRPr>
                <a:solidFill>
                  <a:schemeClr val="tx1"/>
                </a:solidFill>
                <a:latin typeface="Arial" pitchFamily="34" charset="0"/>
                <a:cs typeface="Arial" pitchFamily="34" charset="0"/>
              </a:defRPr>
            </a:lvl8pPr>
            <a:lvl9pPr fontAlgn="base">
              <a:spcBef>
                <a:spcPct val="0"/>
              </a:spcBef>
              <a:spcAft>
                <a:spcPct val="0"/>
              </a:spcAft>
              <a:tabLst>
                <a:tab pos="-539750" algn="l"/>
              </a:tabLst>
              <a:defRPr>
                <a:solidFill>
                  <a:schemeClr val="tx1"/>
                </a:solidFill>
                <a:latin typeface="Arial" pitchFamily="34" charset="0"/>
                <a:cs typeface="Arial" pitchFamily="34" charset="0"/>
              </a:defRPr>
            </a:lvl9pPr>
          </a:lstStyle>
          <a:p>
            <a:pPr algn="just"/>
            <a:r>
              <a:rPr lang="ru-RU" sz="1300" dirty="0" smtClean="0">
                <a:latin typeface="Times New Roman" panose="02020603050405020304" pitchFamily="18" charset="0"/>
                <a:cs typeface="Times New Roman" panose="02020603050405020304" pitchFamily="18" charset="0"/>
              </a:rPr>
              <a:t>В </a:t>
            </a:r>
            <a:r>
              <a:rPr lang="ru-RU" sz="1300" dirty="0">
                <a:latin typeface="Times New Roman" panose="02020603050405020304" pitchFamily="18" charset="0"/>
                <a:cs typeface="Times New Roman" panose="02020603050405020304" pitchFamily="18" charset="0"/>
              </a:rPr>
              <a:t>столовой нашей школы реализована система оплаты  за питание в безналичной форме.   </a:t>
            </a:r>
          </a:p>
          <a:p>
            <a:pPr algn="just"/>
            <a:r>
              <a:rPr lang="ru-RU" sz="1300" dirty="0">
                <a:latin typeface="Times New Roman" panose="02020603050405020304" pitchFamily="18" charset="0"/>
                <a:cs typeface="Times New Roman" panose="02020603050405020304" pitchFamily="18" charset="0"/>
              </a:rPr>
              <a:t>Для контроля получения школьником питания и его оплаты родителю открывается банковский счет. </a:t>
            </a:r>
          </a:p>
          <a:p>
            <a:pPr algn="just"/>
            <a:r>
              <a:rPr lang="ru-RU" sz="1300" dirty="0">
                <a:latin typeface="Times New Roman" panose="02020603050405020304" pitchFamily="18" charset="0"/>
                <a:cs typeface="Times New Roman" panose="02020603050405020304" pitchFamily="18" charset="0"/>
              </a:rPr>
              <a:t>Для удобства пополнения счета в банкоматах, доступа к выписке через Интернет, а также получения бесплатных уведомлений о каждом факте питания родителю бесплатно выпускается банковская карта - «Карта родителя».</a:t>
            </a:r>
          </a:p>
          <a:p>
            <a:pPr marL="0" marR="0" lvl="0" indent="180975" algn="l" defTabSz="914400" rtl="0" eaLnBrk="1" fontAlgn="base" latinLnBrk="0" hangingPunct="1">
              <a:lnSpc>
                <a:spcPct val="100000"/>
              </a:lnSpc>
              <a:spcBef>
                <a:spcPct val="0"/>
              </a:spcBef>
              <a:spcAft>
                <a:spcPct val="0"/>
              </a:spcAft>
              <a:buClrTx/>
              <a:buSzTx/>
              <a:buFontTx/>
              <a:buNone/>
              <a:tabLst>
                <a:tab pos="-539750" algn="l"/>
              </a:tabLst>
            </a:pP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altLang="ru-RU" sz="13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Школьная карта</a:t>
            </a:r>
            <a:r>
              <a:rPr kumimoji="0" lang="ru-RU" altLang="ru-RU" sz="13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это именная карта ученика, которая привязана к счёту</a:t>
            </a:r>
            <a:r>
              <a:rPr kumimoji="0" lang="ru-RU" altLang="ru-RU"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родителя</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используется только для оплаты питания в школьной столовой. По запросу образовательного учреждения может служить инструментом для фиксации входа/выхода обучающегося в/из школы. Карта школьника бессрочная, выпуск, обслуживание и первые два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перевыпуска</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карты бесплатны.</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Банк-партнер школы по организации безналичной оплаты питания </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ПАО АКБ </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Авангард</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www.avangard.ru</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тарифами банка можно ознакомиться по ссылке: </a:t>
            </a:r>
            <a:r>
              <a:rPr kumimoji="0" lang="ru-RU" altLang="ru-RU"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https://www.avangard.ru/rus/private/cards/sovmest/shkolnaya_karta/</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Карта родителя</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может быть выпущена в виде расчетной или кредитной карты по желанию родителей.</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случае получения расчетной карты достаточно внести на счет, например, 1500-2000 руб., и этого хватит на весь месяц для оплаты за питание. При этом, если на карточном счёте родителя не будет собственных денежных средств (забыли пополнить карту, задержали заработную плату и т.п.), ребенок сможет оплатить питание в школьной столовой, но при этом произойдет перерасход средств (технический овердрафт). При возникновении перерасхода средств рекомендовано в этот же день, во избежание начисления комиссии,  пополнить карточный счёт родителя. В случае, если в день возникновения перерасхода денежных средств пополнения карточного счёта не произойдет, со следующего дня Банком будет начислена комиссия за учёт перерасхода средств по ставке 12% годовых (например, комиссия за учет перерасхода средств, потраченных ребенком на приобретение комплексного обеда стоимостью 58 руб. составит 0,02 руб. в сутки).</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случае если родитель выбрал кредитную карту, то небольшой кредитный лимит с беспроцентным периодом  (до 50 дней) будет подстраховкой при неравномерном внесении денег на счет.</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 оплате покупок с использованием </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Карты родителя</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организациями-партнерами Банка предоставляются скидки. Перечень партнеров доступен по ссылке: </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4"/>
              </a:rPr>
              <a:t>https://www.avangard.ru/rus/private/discount/</a:t>
            </a:r>
            <a:endParaRPr kumimoji="0" lang="ru-RU" altLang="ru-RU" sz="13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контроля операций, совершаемых по </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Школьной карте</a:t>
            </a:r>
            <a:r>
              <a:rPr kumimoji="0" lang="ru-RU" altLang="ru-RU" sz="1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отслеживания баланса карточного счета, просмотра актуальной информации о пунктах пополнения карт, об организациях-партнерах по дисконтной программе, необходимо установить бесплатное </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Мобильное  приложение  </a:t>
            </a:r>
            <a:r>
              <a:rPr kumimoji="0" lang="ru-RU" altLang="ru-RU" sz="13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Школьная карта</a:t>
            </a:r>
            <a:r>
              <a:rPr kumimoji="0" lang="ru-RU" altLang="ru-RU" sz="13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Его  можно  скачать  в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App</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Store</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операционной  системы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iOS</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в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Google</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Play</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операционной системы </a:t>
            </a:r>
            <a:r>
              <a:rPr kumimoji="0" lang="ru-RU" altLang="ru-RU" sz="13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Android</a:t>
            </a:r>
            <a:r>
              <a:rPr kumimoji="0" lang="ru-RU" altLang="ru-RU" sz="1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13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https://www.avangard.ru/rus/private/cards/sovmest/shkolnaya_karta/</a:t>
            </a:r>
            <a:endParaRPr kumimoji="0" lang="ru-RU" altLang="ru-RU" sz="13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571630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043608" y="-48290"/>
            <a:ext cx="7344816" cy="146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69790" rIns="539580" bIns="269790" numCol="1" anchor="ctr" anchorCtr="0" compatLnSpc="1">
            <a:prstTxWarp prst="textNoShape">
              <a:avLst/>
            </a:prstTxWarp>
            <a:spAutoFit/>
          </a:bodyPr>
          <a:lstStyle>
            <a:lvl1pPr indent="180975">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ru-RU" altLang="ru-RU" sz="1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alt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rot="10800000" flipV="1">
            <a:off x="323527" y="548680"/>
            <a:ext cx="8496943"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a:tabLst>
                <a:tab pos="-539750" algn="l"/>
              </a:tabLst>
              <a:defRPr>
                <a:solidFill>
                  <a:schemeClr val="tx1"/>
                </a:solidFill>
                <a:latin typeface="Arial" pitchFamily="34" charset="0"/>
                <a:cs typeface="Arial" pitchFamily="34" charset="0"/>
              </a:defRPr>
            </a:lvl1pPr>
            <a:lvl2pPr>
              <a:tabLst>
                <a:tab pos="-539750" algn="l"/>
              </a:tabLst>
              <a:defRPr>
                <a:solidFill>
                  <a:schemeClr val="tx1"/>
                </a:solidFill>
                <a:latin typeface="Arial" pitchFamily="34" charset="0"/>
                <a:cs typeface="Arial" pitchFamily="34" charset="0"/>
              </a:defRPr>
            </a:lvl2pPr>
            <a:lvl3pPr>
              <a:tabLst>
                <a:tab pos="-539750" algn="l"/>
              </a:tabLst>
              <a:defRPr>
                <a:solidFill>
                  <a:schemeClr val="tx1"/>
                </a:solidFill>
                <a:latin typeface="Arial" pitchFamily="34" charset="0"/>
                <a:cs typeface="Arial" pitchFamily="34" charset="0"/>
              </a:defRPr>
            </a:lvl3pPr>
            <a:lvl4pPr>
              <a:tabLst>
                <a:tab pos="-539750" algn="l"/>
              </a:tabLst>
              <a:defRPr>
                <a:solidFill>
                  <a:schemeClr val="tx1"/>
                </a:solidFill>
                <a:latin typeface="Arial" pitchFamily="34" charset="0"/>
                <a:cs typeface="Arial" pitchFamily="34" charset="0"/>
              </a:defRPr>
            </a:lvl4pPr>
            <a:lvl5pPr>
              <a:tabLst>
                <a:tab pos="-539750" algn="l"/>
              </a:tabLst>
              <a:defRPr>
                <a:solidFill>
                  <a:schemeClr val="tx1"/>
                </a:solidFill>
                <a:latin typeface="Arial" pitchFamily="34" charset="0"/>
                <a:cs typeface="Arial" pitchFamily="34" charset="0"/>
              </a:defRPr>
            </a:lvl5pPr>
            <a:lvl6pPr fontAlgn="base">
              <a:spcBef>
                <a:spcPct val="0"/>
              </a:spcBef>
              <a:spcAft>
                <a:spcPct val="0"/>
              </a:spcAft>
              <a:tabLst>
                <a:tab pos="-539750" algn="l"/>
              </a:tabLst>
              <a:defRPr>
                <a:solidFill>
                  <a:schemeClr val="tx1"/>
                </a:solidFill>
                <a:latin typeface="Arial" pitchFamily="34" charset="0"/>
                <a:cs typeface="Arial" pitchFamily="34" charset="0"/>
              </a:defRPr>
            </a:lvl6pPr>
            <a:lvl7pPr fontAlgn="base">
              <a:spcBef>
                <a:spcPct val="0"/>
              </a:spcBef>
              <a:spcAft>
                <a:spcPct val="0"/>
              </a:spcAft>
              <a:tabLst>
                <a:tab pos="-539750" algn="l"/>
              </a:tabLst>
              <a:defRPr>
                <a:solidFill>
                  <a:schemeClr val="tx1"/>
                </a:solidFill>
                <a:latin typeface="Arial" pitchFamily="34" charset="0"/>
                <a:cs typeface="Arial" pitchFamily="34" charset="0"/>
              </a:defRPr>
            </a:lvl7pPr>
            <a:lvl8pPr fontAlgn="base">
              <a:spcBef>
                <a:spcPct val="0"/>
              </a:spcBef>
              <a:spcAft>
                <a:spcPct val="0"/>
              </a:spcAft>
              <a:tabLst>
                <a:tab pos="-539750" algn="l"/>
              </a:tabLst>
              <a:defRPr>
                <a:solidFill>
                  <a:schemeClr val="tx1"/>
                </a:solidFill>
                <a:latin typeface="Arial" pitchFamily="34" charset="0"/>
                <a:cs typeface="Arial" pitchFamily="34" charset="0"/>
              </a:defRPr>
            </a:lvl8pPr>
            <a:lvl9pPr fontAlgn="base">
              <a:spcBef>
                <a:spcPct val="0"/>
              </a:spcBef>
              <a:spcAft>
                <a:spcPct val="0"/>
              </a:spcAft>
              <a:tabLst>
                <a:tab pos="-539750" algn="l"/>
              </a:tabLst>
              <a:defRPr>
                <a:solidFill>
                  <a:schemeClr val="tx1"/>
                </a:solidFill>
                <a:latin typeface="Arial" pitchFamily="34" charset="0"/>
                <a:cs typeface="Arial" pitchFamily="34" charset="0"/>
              </a:defRPr>
            </a:lvl9pPr>
          </a:lstStyle>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Пополнение счёта карты  возможно следующими способами:</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Char char="•"/>
              <a:tabLst>
                <a:tab pos="-539750" algn="l"/>
              </a:tabLst>
            </a:pPr>
            <a:r>
              <a:rPr kumimoji="0" lang="ru-RU" altLang="ru-RU" sz="12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Пополнение наличными (бесплатно)</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терминалы/банкоматы с функцией приема наличных денежных средств/кассы банка. Полный список устройств пополнения  с адресами и режимами работы расположен  по ссылке:</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https://www.avangard.ru/rus/about/atms/irkutsk/</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Char char="•"/>
              <a:tabLst>
                <a:tab pos="-539750" algn="l"/>
              </a:tabLst>
            </a:pPr>
            <a:r>
              <a:rPr kumimoji="0" lang="ru-RU" altLang="ru-RU" sz="12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Безналичное пополнение:</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перевод с карты любого банка на </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Карту Родителя</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тарифам Банков-отправителей);</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перевод с карты любого банка на </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Карту Родителя</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через систему Авангард Интернет банк (бесплатно до 31.12.2020г.);</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-перевод денежных средств на счет </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Карты Родителя</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реквизитам (перевод - по тарифам Банков-отправителей, зачисление на счет карты </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Родитель</a:t>
            </a:r>
            <a:r>
              <a:rPr kumimoji="0" lang="ru-RU" alt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бесплатно);</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-перевод денежных средств через систему быстрых платежей (СБП) Банка России по номеру мобильного телефона (по тарифам Банков-отправителей).</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открытия счета и выпуска карт необходимо заполнить заявление, пройдя по ссылке:</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en-US"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https</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www</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
              </a:rPr>
              <a:t>avangard</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
              </a:rPr>
              <a:t>ru</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
              </a:rPr>
              <a:t>schlCardOrder</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hlinkClick r:id="rId3"/>
              </a:rPr>
              <a:t>idschool</a:t>
            </a:r>
            <a:r>
              <a:rPr kumimoji="0" lang="ru-RU" altLang="ru-RU"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a:t>
            </a:r>
            <a:r>
              <a:rPr kumimoji="0" lang="en-US" altLang="ru-RU" sz="1200" b="0" i="0" u="none" strike="noStrike" cap="none" normalizeH="0" baseline="0" dirty="0" smtClean="0">
                <a:ln>
                  <a:noFill/>
                </a:ln>
                <a:solidFill>
                  <a:schemeClr val="tx1"/>
                </a:solidFill>
                <a:effectLst/>
                <a:latin typeface="Segoe UI" pitchFamily="34" charset="0"/>
                <a:ea typeface="Calibri" pitchFamily="34" charset="0"/>
                <a:cs typeface="Segoe UI" pitchFamily="34" charset="0"/>
                <a:hlinkClick r:id="rId3"/>
              </a:rPr>
              <a:t>S</a:t>
            </a:r>
            <a:r>
              <a:rPr kumimoji="0" lang="ru-RU" altLang="ru-RU" sz="1200" b="0" i="0" u="none" strike="noStrike" cap="none" normalizeH="0" baseline="0" dirty="0" smtClean="0">
                <a:ln>
                  <a:noFill/>
                </a:ln>
                <a:solidFill>
                  <a:schemeClr val="tx1"/>
                </a:solidFill>
                <a:effectLst/>
                <a:latin typeface="Segoe UI" pitchFamily="34" charset="0"/>
                <a:ea typeface="Calibri" pitchFamily="34" charset="0"/>
                <a:cs typeface="Segoe UI" pitchFamily="34" charset="0"/>
                <a:hlinkClick r:id="rId3"/>
              </a:rPr>
              <a:t>43</a:t>
            </a:r>
            <a:r>
              <a:rPr kumimoji="0" lang="en-US" altLang="ru-RU" sz="1200" b="0" i="0" u="none" strike="noStrike" cap="none" normalizeH="0" baseline="0" dirty="0" smtClean="0">
                <a:ln>
                  <a:noFill/>
                </a:ln>
                <a:solidFill>
                  <a:schemeClr val="tx1"/>
                </a:solidFill>
                <a:effectLst/>
                <a:latin typeface="Segoe UI" pitchFamily="34" charset="0"/>
                <a:ea typeface="Calibri" pitchFamily="34" charset="0"/>
                <a:cs typeface="Segoe UI" pitchFamily="34" charset="0"/>
                <a:hlinkClick r:id="rId3"/>
              </a:rPr>
              <a:t>IR</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Телефон службы клиентской поддержки:</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(800) 333-98-98 (бесплатно для звонков с мобильного телефона из России)</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(3952) 33-33-99 (бесплатные звонки со стационарных телефонов г. Иркутска)</a:t>
            </a:r>
            <a:endParaRPr kumimoji="0" lang="ru-RU" altLang="ru-RU" sz="1200" b="0" i="0" u="none" strike="noStrike" cap="none" normalizeH="0" baseline="0" dirty="0" smtClean="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tab pos="-539750" algn="l"/>
              </a:tabLst>
            </a:pPr>
            <a:r>
              <a:rPr kumimoji="0" lang="ru-RU" alt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(3952) 214-500  (бесплатные звонки со стационарных телефонов г. Иркутска)</a:t>
            </a:r>
            <a:endParaRPr kumimoji="0" lang="ru-RU" altLang="ru-RU" sz="1200" b="0" i="0" u="none" strike="noStrike" cap="none" normalizeH="0" baseline="0" dirty="0" smtClean="0">
              <a:ln>
                <a:noFill/>
              </a:ln>
              <a:solidFill>
                <a:schemeClr val="tx1"/>
              </a:solidFill>
              <a:effectLst/>
            </a:endParaRPr>
          </a:p>
        </p:txBody>
      </p:sp>
      <p:pic>
        <p:nvPicPr>
          <p:cNvPr id="4" name="Рисунок 3"/>
          <p:cNvPicPr/>
          <p:nvPr/>
        </p:nvPicPr>
        <p:blipFill>
          <a:blip r:embed="rId4">
            <a:extLst>
              <a:ext uri="{28A0092B-C50C-407E-A947-70E740481C1C}">
                <a14:useLocalDpi xmlns:a14="http://schemas.microsoft.com/office/drawing/2010/main" val="0"/>
              </a:ext>
            </a:extLst>
          </a:blip>
          <a:stretch>
            <a:fillRect/>
          </a:stretch>
        </p:blipFill>
        <p:spPr>
          <a:xfrm>
            <a:off x="1187624" y="3898126"/>
            <a:ext cx="2304256" cy="1285111"/>
          </a:xfrm>
          <a:prstGeom prst="rect">
            <a:avLst/>
          </a:prstGeom>
        </p:spPr>
      </p:pic>
      <p:pic>
        <p:nvPicPr>
          <p:cNvPr id="7" name="Picture 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2238" y="5013176"/>
            <a:ext cx="1961185" cy="1296144"/>
          </a:xfrm>
          <a:prstGeom prst="rect">
            <a:avLst/>
          </a:prstGeom>
          <a:noFill/>
          <a:ln>
            <a:noFill/>
          </a:ln>
          <a:effectLst/>
          <a:extLst/>
        </p:spPr>
      </p:pic>
    </p:spTree>
    <p:extLst>
      <p:ext uri="{BB962C8B-B14F-4D97-AF65-F5344CB8AC3E}">
        <p14:creationId xmlns:p14="http://schemas.microsoft.com/office/powerpoint/2010/main" val="1919200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467544" y="980728"/>
            <a:ext cx="8075612" cy="4176464"/>
          </a:xfrm>
        </p:spPr>
        <p:txBody>
          <a:bodyPr/>
          <a:lstStyle/>
          <a:p>
            <a:pPr algn="l"/>
            <a:r>
              <a:rPr lang="ru-RU" sz="2000" b="1" dirty="0" smtClean="0"/>
              <a:t>Организация охраны: </a:t>
            </a:r>
            <a:r>
              <a:rPr lang="ru-RU" sz="1400" dirty="0" smtClean="0"/>
              <a:t>в школе организована физическая охрана за счет средств образовательной организации (для родителей БЕСПЛАТНО!).</a:t>
            </a:r>
            <a:br>
              <a:rPr lang="ru-RU" sz="1400" dirty="0" smtClean="0"/>
            </a:br>
            <a:r>
              <a:rPr lang="ru-RU" sz="2000" b="1" dirty="0" smtClean="0"/>
              <a:t>Учебники: </a:t>
            </a:r>
            <a:r>
              <a:rPr lang="ru-RU" sz="1400" dirty="0" smtClean="0"/>
              <a:t>выдача учебников будет осуществляться в августе по дополнительному графику. По вопросам, связанным с рабочими тетрадями можно будет обратиться по телефону (32-81-19) после 20 августа 2020 года. </a:t>
            </a:r>
            <a:br>
              <a:rPr lang="ru-RU" sz="1400" dirty="0" smtClean="0"/>
            </a:br>
            <a:r>
              <a:rPr lang="ru-RU" sz="2000" b="1" dirty="0" smtClean="0"/>
              <a:t>Дополнительное образование: </a:t>
            </a:r>
            <a:r>
              <a:rPr lang="ru-RU" sz="1400" dirty="0" smtClean="0"/>
              <a:t>в школе организованы кружки и секции по направлениям: </a:t>
            </a:r>
            <a:br>
              <a:rPr lang="ru-RU" sz="1400" dirty="0" smtClean="0"/>
            </a:br>
            <a:r>
              <a:rPr lang="ru-RU" sz="1400" dirty="0" smtClean="0"/>
              <a:t>-художественно-эстетическое;</a:t>
            </a:r>
            <a:br>
              <a:rPr lang="ru-RU" sz="1400" dirty="0" smtClean="0"/>
            </a:br>
            <a:r>
              <a:rPr lang="ru-RU" sz="1400" dirty="0" smtClean="0"/>
              <a:t>-интеллектуальное;</a:t>
            </a:r>
            <a:br>
              <a:rPr lang="ru-RU" sz="1400" dirty="0" smtClean="0"/>
            </a:br>
            <a:r>
              <a:rPr lang="ru-RU" sz="1400" dirty="0" smtClean="0"/>
              <a:t>- спортивное;</a:t>
            </a:r>
            <a:br>
              <a:rPr lang="ru-RU" sz="1400" dirty="0" smtClean="0"/>
            </a:br>
            <a:r>
              <a:rPr lang="ru-RU" sz="1400" dirty="0" smtClean="0"/>
              <a:t>- социальное;</a:t>
            </a:r>
            <a:br>
              <a:rPr lang="ru-RU" sz="1400" dirty="0" smtClean="0"/>
            </a:br>
            <a:r>
              <a:rPr lang="ru-RU" sz="1400" dirty="0" smtClean="0"/>
              <a:t>- военно-патриотическое;</a:t>
            </a:r>
            <a:br>
              <a:rPr lang="ru-RU" sz="1400" dirty="0" smtClean="0"/>
            </a:br>
            <a:r>
              <a:rPr lang="ru-RU" sz="1400" dirty="0" smtClean="0"/>
              <a:t>- экологическое.</a:t>
            </a:r>
            <a:br>
              <a:rPr lang="ru-RU" sz="1400" dirty="0" smtClean="0"/>
            </a:br>
            <a:r>
              <a:rPr lang="ru-RU" sz="1400" dirty="0" smtClean="0"/>
              <a:t>С тематикой и расписанием кружков и секций можно будет подробно ознакомиться в начале учебного года.</a:t>
            </a:r>
            <a:br>
              <a:rPr lang="ru-RU" sz="1400" dirty="0" smtClean="0"/>
            </a:br>
            <a:r>
              <a:rPr lang="ru-RU" sz="1400" dirty="0"/>
              <a:t/>
            </a:r>
            <a:br>
              <a:rPr lang="ru-RU" sz="1400" dirty="0"/>
            </a:br>
            <a:r>
              <a:rPr lang="ru-RU" sz="1400" b="1" dirty="0" smtClean="0"/>
              <a:t>Учителя первых классов:</a:t>
            </a:r>
            <a:br>
              <a:rPr lang="ru-RU" sz="1400" b="1" dirty="0" smtClean="0"/>
            </a:br>
            <a:r>
              <a:rPr lang="ru-RU" sz="1400" dirty="0" err="1" smtClean="0"/>
              <a:t>Уруджева</a:t>
            </a:r>
            <a:r>
              <a:rPr lang="ru-RU" sz="1400" dirty="0" smtClean="0"/>
              <a:t> Светлана Ивановна</a:t>
            </a:r>
            <a:br>
              <a:rPr lang="ru-RU" sz="1400" dirty="0" smtClean="0"/>
            </a:br>
            <a:r>
              <a:rPr lang="ru-RU" sz="1400" dirty="0" smtClean="0"/>
              <a:t>Петрук Алексей Иванович</a:t>
            </a:r>
            <a:br>
              <a:rPr lang="ru-RU" sz="1400" dirty="0" smtClean="0"/>
            </a:br>
            <a:r>
              <a:rPr lang="ru-RU" sz="1400" dirty="0" err="1" smtClean="0"/>
              <a:t>Хамзина</a:t>
            </a:r>
            <a:r>
              <a:rPr lang="ru-RU" sz="1400" dirty="0" smtClean="0"/>
              <a:t> Татьяна Юрьевна</a:t>
            </a:r>
            <a:br>
              <a:rPr lang="ru-RU" sz="1400" dirty="0" smtClean="0"/>
            </a:br>
            <a:r>
              <a:rPr lang="ru-RU" sz="1400" dirty="0" smtClean="0"/>
              <a:t/>
            </a:r>
            <a:br>
              <a:rPr lang="ru-RU" sz="1400" dirty="0" smtClean="0"/>
            </a:br>
            <a:endParaRPr lang="ru-RU"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556</Words>
  <Application>Microsoft Office PowerPoint</Application>
  <PresentationFormat>Экран (4:3)</PresentationFormat>
  <Paragraphs>137</Paragraphs>
  <Slides>14</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Diseño predeterminado</vt:lpstr>
      <vt:lpstr>Общешкольное родительское собрание родителей первоклассников 05 июня 2020 года  Тема «Первый раз в первый класс!»</vt:lpstr>
      <vt:lpstr>Повестка:</vt:lpstr>
      <vt:lpstr>1. Краткая презентация образовательной организации</vt:lpstr>
      <vt:lpstr>Презентация PowerPoint</vt:lpstr>
      <vt:lpstr>Презентация PowerPoint</vt:lpstr>
      <vt:lpstr>Организация питания.</vt:lpstr>
      <vt:lpstr>Презентация PowerPoint</vt:lpstr>
      <vt:lpstr>Презентация PowerPoint</vt:lpstr>
      <vt:lpstr>Организация охраны: в школе организована физическая охрана за счет средств образовательной организации (для родителей БЕСПЛАТНО!). Учебники: выдача учебников будет осуществляться в августе по дополнительному графику. По вопросам, связанным с рабочими тетрадями можно будет обратиться по телефону (32-81-19) после 20 августа 2020 года.  Дополнительное образование: в школе организованы кружки и секции по направлениям:  -художественно-эстетическое; -интеллектуальное; - спортивное; - социальное; - военно-патриотическое; - экологическое. С тематикой и расписанием кружков и секций можно будет подробно ознакомиться в начале учебного года.  Учителя первых классов: Уруджева Светлана Ивановна Петрук Алексей Иванович Хамзина Татьяна Юрьевна  </vt:lpstr>
      <vt:lpstr>Требования к школьной форме:</vt:lpstr>
      <vt:lpstr>2. Школьная форма обучающихся. 2.1. Форма обучающихся МБОУ СОШ № 43 подразделяется на повседневную, парадную и спортивную. 2.2.Повседневная школьная форма: - для мальчиков и юношей 1 - 11 классов - деловой костюм:  пиджак и  брюки классического покроя синего цвета, (не допускаются сильно облегающие, обтягивающие фигуру), сорочка голубого цвета без рисунка, галстук синего цвета со школьной символикой (заказывается через классных руководителей после 20 августа 2020 года), ремень. Обувь: классические темные туфли.  - для девочек и девушек 1-11 классов - юбка синего цвета, (длина   не выше 5 см от верхней границы колена и не ниже середины голени); брюки синего цвета классического покроя. Допускаются платье, сарафан, костюм – жакет или жилет, юбка или брюки классического кроя синего цвета. Блузка классического рубашечного  кроя с воротником голубого цвета без рисунка, галстук синего цвета со школьной символикой, колготы  (однотонные, без рисунков и узоров). Обувь: туфли на устойчивом каблуке не выше 5 см. 2.3. Парадная  школьная форма. Парадная школьная форма используется обучающимися в дни проведения праздников, торжественных линеек и мероприятий. Для мальчиков и юношей парадная школьная одежда состоит из повседневной школьной одежды, дополненной белой  сорочкой и галстуком. Для девочек и девушек парадная школьная одежда состоит из  повседневной школьной одежды, дополненной белой  блузкой классического кроя с воротником. 2.4. Спортивная школьная форма. Спортивная школьная форма  предназначена только для уроков физической культуры и на время проведения спортивных праздников, соревнований. Спортивная форма включает футболку, спортивные шорты или спортивные брюки, или спортивный костюм. Спортивная обувь: кроссовки или кеды.   Форма должна соответствовать погоде и месту проведения физкультурных занятий. </vt:lpstr>
      <vt:lpstr>3. Вопросы.  По всем возникшим вопросам вы можете: 1. Позвонить по телефону 32-81-18. 2. Задать вопрос директору на сайте образовательной организации (school43.irk.ru). 3. Задать вопрос директору по электронной почте (school43@inbox.ru).  Также вся информация дублируется на сайте образовательной организации в новостях и в разделе «Для учащихся и родителей». </vt:lpstr>
      <vt:lpstr>5. Разное.</vt:lpstr>
      <vt:lpstr>Спасибо за внимание!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Директор</cp:lastModifiedBy>
  <cp:revision>86</cp:revision>
  <dcterms:created xsi:type="dcterms:W3CDTF">2009-09-08T02:07:17Z</dcterms:created>
  <dcterms:modified xsi:type="dcterms:W3CDTF">2020-06-05T05:30:01Z</dcterms:modified>
</cp:coreProperties>
</file>